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65" r:id="rId4"/>
    <p:sldId id="264" r:id="rId5"/>
    <p:sldId id="258" r:id="rId6"/>
    <p:sldId id="259" r:id="rId7"/>
    <p:sldId id="260" r:id="rId8"/>
    <p:sldId id="261" r:id="rId9"/>
    <p:sldId id="262" r:id="rId10"/>
    <p:sldId id="263" r:id="rId1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5525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82" autoAdjust="0"/>
    <p:restoredTop sz="94660"/>
  </p:normalViewPr>
  <p:slideViewPr>
    <p:cSldViewPr snapToGrid="0">
      <p:cViewPr varScale="1">
        <p:scale>
          <a:sx n="57" d="100"/>
          <a:sy n="57" d="100"/>
        </p:scale>
        <p:origin x="2179" y="37"/>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023E41-F2B7-4C99-9942-527A72E60272}" type="datetimeFigureOut">
              <a:rPr lang="ru-RU" smtClean="0"/>
              <a:t>18.12.2023</a:t>
            </a:fld>
            <a:endParaRPr lang="ru-RU"/>
          </a:p>
        </p:txBody>
      </p:sp>
      <p:sp>
        <p:nvSpPr>
          <p:cNvPr id="4" name="Образ слайда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57023C-4E54-4750-87B8-271DEA2A3E0A}" type="slidenum">
              <a:rPr lang="ru-RU" smtClean="0"/>
              <a:t>‹#›</a:t>
            </a:fld>
            <a:endParaRPr lang="ru-RU"/>
          </a:p>
        </p:txBody>
      </p:sp>
    </p:spTree>
    <p:extLst>
      <p:ext uri="{BB962C8B-B14F-4D97-AF65-F5344CB8AC3E}">
        <p14:creationId xmlns:p14="http://schemas.microsoft.com/office/powerpoint/2010/main" val="3182040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657023C-4E54-4750-87B8-271DEA2A3E0A}" type="slidenum">
              <a:rPr lang="ru-RU" smtClean="0"/>
              <a:t>1</a:t>
            </a:fld>
            <a:endParaRPr lang="ru-RU"/>
          </a:p>
        </p:txBody>
      </p:sp>
    </p:spTree>
    <p:extLst>
      <p:ext uri="{BB962C8B-B14F-4D97-AF65-F5344CB8AC3E}">
        <p14:creationId xmlns:p14="http://schemas.microsoft.com/office/powerpoint/2010/main" val="2818861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8B083A4-0423-4F35-8ACB-D7AA11862887}" type="datetime1">
              <a:rPr lang="ru-RU" smtClean="0"/>
              <a:t>18.12.2023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195670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B395F9-2508-4DC8-A403-A7BB6C1BD431}" type="datetime1">
              <a:rPr lang="ru-RU" smtClean="0"/>
              <a:t>18.12.2023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1832513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7DBC82D-F949-4F37-BE08-3679EE70BEAC}" type="datetime1">
              <a:rPr lang="ru-RU" smtClean="0"/>
              <a:t>18.12.2023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369035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253ACFB-937F-4F68-9585-9CD5A6AA9DE6}" type="datetime1">
              <a:rPr lang="ru-RU" smtClean="0"/>
              <a:t>18.12.2023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2009518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ru-RU" smtClean="0"/>
              <a:t>Образец заголовка</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4E75E88-11BB-4F4C-98EF-EBB8A0C0F707}" type="datetime1">
              <a:rPr lang="ru-RU" smtClean="0"/>
              <a:t>18.12.2023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274379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6F472C5-C2F4-4C6F-A1E7-4225AE7B2F6B}" type="datetime1">
              <a:rPr lang="ru-RU" smtClean="0"/>
              <a:t>18.12.2023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1242121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472381" y="3618442"/>
            <a:ext cx="2901255"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3471863" y="3618442"/>
            <a:ext cx="2915543" cy="532218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22E3A7B-F1A3-4E74-8CC6-D012CBC7AB59}" type="datetime1">
              <a:rPr lang="ru-RU" smtClean="0"/>
              <a:t>18.12.2023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406861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C22FC94-C5CE-4149-ACEA-8C3DB4CF1A16}" type="datetime1">
              <a:rPr lang="ru-RU" smtClean="0"/>
              <a:t>18.12.2023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1647068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348BA6-37B2-4D28-8D86-066257896C9D}" type="datetime1">
              <a:rPr lang="ru-RU" smtClean="0"/>
              <a:t>18.12.2023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244783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C9491E17-6B47-4903-A081-EC907758AF15}" type="datetime1">
              <a:rPr lang="ru-RU" smtClean="0"/>
              <a:t>18.12.2023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320185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35446CE5-62A7-4FBA-9D43-B35AC4609934}" type="datetime1">
              <a:rPr lang="ru-RU" smtClean="0"/>
              <a:t>18.12.2023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921E145-9CF5-4A16-A018-E741A7E147D5}" type="slidenum">
              <a:rPr lang="ru-RU" smtClean="0"/>
              <a:t>‹#›</a:t>
            </a:fld>
            <a:endParaRPr lang="ru-RU"/>
          </a:p>
        </p:txBody>
      </p:sp>
    </p:spTree>
    <p:extLst>
      <p:ext uri="{BB962C8B-B14F-4D97-AF65-F5344CB8AC3E}">
        <p14:creationId xmlns:p14="http://schemas.microsoft.com/office/powerpoint/2010/main" val="3831551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DB6D8A2-3C61-415F-A112-57E59567AF2D}" type="datetime1">
              <a:rPr lang="ru-RU" smtClean="0"/>
              <a:t>18.12.2023</a:t>
            </a:fld>
            <a:endParaRPr lang="ru-R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921E145-9CF5-4A16-A018-E741A7E147D5}" type="slidenum">
              <a:rPr lang="ru-RU" smtClean="0"/>
              <a:t>‹#›</a:t>
            </a:fld>
            <a:endParaRPr lang="ru-RU"/>
          </a:p>
        </p:txBody>
      </p:sp>
    </p:spTree>
    <p:extLst>
      <p:ext uri="{BB962C8B-B14F-4D97-AF65-F5344CB8AC3E}">
        <p14:creationId xmlns:p14="http://schemas.microsoft.com/office/powerpoint/2010/main" val="1904237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8890" y="6000650"/>
            <a:ext cx="5866871" cy="1637894"/>
          </a:xfrm>
        </p:spPr>
        <p:txBody>
          <a:bodyPr>
            <a:noAutofit/>
          </a:bodyPr>
          <a:lstStyle/>
          <a:p>
            <a:pPr algn="ctr">
              <a:spcBef>
                <a:spcPts val="600"/>
              </a:spcBef>
            </a:pPr>
            <a:r>
              <a:rPr lang="en-US" sz="2000" dirty="0" smtClean="0">
                <a:solidFill>
                  <a:srgbClr val="0066FF"/>
                </a:solidFill>
                <a:latin typeface="+mj-lt"/>
              </a:rPr>
              <a:t>Complex </a:t>
            </a:r>
            <a:r>
              <a:rPr lang="en-US" sz="2000" dirty="0">
                <a:solidFill>
                  <a:srgbClr val="0066FF"/>
                </a:solidFill>
                <a:latin typeface="+mj-lt"/>
              </a:rPr>
              <a:t>for the recovery of </a:t>
            </a:r>
            <a:r>
              <a:rPr lang="en-US" sz="2000" dirty="0" smtClean="0">
                <a:solidFill>
                  <a:srgbClr val="0066FF"/>
                </a:solidFill>
                <a:latin typeface="+mj-lt"/>
              </a:rPr>
              <a:t>used plastic, </a:t>
            </a:r>
            <a:endParaRPr lang="ru-RU" sz="2000" dirty="0" smtClean="0">
              <a:solidFill>
                <a:srgbClr val="0066FF"/>
              </a:solidFill>
              <a:latin typeface="+mj-lt"/>
            </a:endParaRPr>
          </a:p>
          <a:p>
            <a:pPr algn="ctr">
              <a:spcBef>
                <a:spcPts val="600"/>
              </a:spcBef>
            </a:pPr>
            <a:r>
              <a:rPr lang="en-US" sz="2000" dirty="0" smtClean="0">
                <a:solidFill>
                  <a:srgbClr val="0066FF"/>
                </a:solidFill>
                <a:latin typeface="+mj-lt"/>
              </a:rPr>
              <a:t>hydrocarbon </a:t>
            </a:r>
            <a:r>
              <a:rPr lang="en-US" sz="2000" dirty="0">
                <a:solidFill>
                  <a:srgbClr val="0066FF"/>
                </a:solidFill>
                <a:latin typeface="+mj-lt"/>
              </a:rPr>
              <a:t>waste, </a:t>
            </a:r>
            <a:r>
              <a:rPr lang="en-US" sz="2000" dirty="0" smtClean="0">
                <a:solidFill>
                  <a:srgbClr val="0066FF"/>
                </a:solidFill>
                <a:latin typeface="+mj-lt"/>
              </a:rPr>
              <a:t>other plastic waste </a:t>
            </a:r>
            <a:endParaRPr lang="ru-RU" sz="2000" dirty="0" smtClean="0">
              <a:solidFill>
                <a:srgbClr val="0066FF"/>
              </a:solidFill>
              <a:latin typeface="+mj-lt"/>
            </a:endParaRPr>
          </a:p>
          <a:p>
            <a:pPr algn="ctr">
              <a:spcBef>
                <a:spcPts val="600"/>
              </a:spcBef>
            </a:pPr>
            <a:r>
              <a:rPr lang="en-US" sz="2000" dirty="0" smtClean="0">
                <a:solidFill>
                  <a:srgbClr val="0066FF"/>
                </a:solidFill>
                <a:latin typeface="+mj-lt"/>
              </a:rPr>
              <a:t>using </a:t>
            </a:r>
            <a:r>
              <a:rPr lang="en-US" sz="2000" dirty="0">
                <a:solidFill>
                  <a:srgbClr val="0066FF"/>
                </a:solidFill>
                <a:latin typeface="+mj-lt"/>
              </a:rPr>
              <a:t>the equipment of Thermochemical D</a:t>
            </a:r>
            <a:r>
              <a:rPr lang="en-US" sz="2000" dirty="0" smtClean="0">
                <a:solidFill>
                  <a:srgbClr val="0066FF"/>
                </a:solidFill>
                <a:latin typeface="+mj-lt"/>
              </a:rPr>
              <a:t>estruction</a:t>
            </a:r>
            <a:endParaRPr lang="ru-RU" sz="2000" dirty="0" smtClean="0">
              <a:solidFill>
                <a:srgbClr val="0066FF"/>
              </a:solidFill>
              <a:latin typeface="+mj-lt"/>
            </a:endParaRPr>
          </a:p>
          <a:p>
            <a:pPr algn="ctr">
              <a:spcBef>
                <a:spcPts val="600"/>
              </a:spcBef>
            </a:pPr>
            <a:r>
              <a:rPr lang="en-US" sz="2000" dirty="0" smtClean="0">
                <a:solidFill>
                  <a:srgbClr val="0066FF"/>
                </a:solidFill>
                <a:latin typeface="+mj-lt"/>
              </a:rPr>
              <a:t>productivity </a:t>
            </a:r>
            <a:r>
              <a:rPr lang="en-US" sz="2000" dirty="0">
                <a:solidFill>
                  <a:srgbClr val="0066FF"/>
                </a:solidFill>
                <a:latin typeface="+mj-lt"/>
              </a:rPr>
              <a:t>up to 2</a:t>
            </a:r>
            <a:r>
              <a:rPr lang="en-US" sz="2000" dirty="0" smtClean="0">
                <a:solidFill>
                  <a:srgbClr val="0066FF"/>
                </a:solidFill>
                <a:latin typeface="+mj-lt"/>
              </a:rPr>
              <a:t>0,000 </a:t>
            </a:r>
            <a:r>
              <a:rPr lang="en-US" sz="2000" dirty="0">
                <a:solidFill>
                  <a:srgbClr val="0066FF"/>
                </a:solidFill>
                <a:latin typeface="+mj-lt"/>
              </a:rPr>
              <a:t>tons of </a:t>
            </a:r>
            <a:r>
              <a:rPr lang="en-US" sz="2000" dirty="0" smtClean="0">
                <a:solidFill>
                  <a:srgbClr val="0066FF"/>
                </a:solidFill>
                <a:latin typeface="+mj-lt"/>
              </a:rPr>
              <a:t>plastic waste </a:t>
            </a:r>
            <a:r>
              <a:rPr lang="en-US" sz="2000" dirty="0">
                <a:solidFill>
                  <a:srgbClr val="0066FF"/>
                </a:solidFill>
                <a:latin typeface="+mj-lt"/>
              </a:rPr>
              <a:t>per </a:t>
            </a:r>
            <a:r>
              <a:rPr lang="en-US" sz="2000" dirty="0" smtClean="0">
                <a:solidFill>
                  <a:srgbClr val="0066FF"/>
                </a:solidFill>
                <a:latin typeface="+mj-lt"/>
              </a:rPr>
              <a:t>year</a:t>
            </a:r>
            <a:endParaRPr lang="en-US" sz="2000" b="1" dirty="0">
              <a:solidFill>
                <a:srgbClr val="0066FF"/>
              </a:solidFill>
              <a:latin typeface="+mj-lt"/>
            </a:endParaRPr>
          </a:p>
          <a:p>
            <a:pPr algn="ctr">
              <a:spcBef>
                <a:spcPts val="600"/>
              </a:spcBef>
            </a:pPr>
            <a:endParaRPr lang="ru-RU" sz="2000" dirty="0" smtClean="0"/>
          </a:p>
          <a:p>
            <a:pPr>
              <a:spcBef>
                <a:spcPts val="600"/>
              </a:spcBef>
            </a:pPr>
            <a:r>
              <a:rPr lang="en-US" sz="2000" dirty="0" smtClean="0">
                <a:solidFill>
                  <a:srgbClr val="0066FF"/>
                </a:solidFill>
              </a:rPr>
              <a:t>To: </a:t>
            </a:r>
            <a:r>
              <a:rPr lang="en-US" sz="2000" dirty="0" smtClean="0">
                <a:solidFill>
                  <a:srgbClr val="0066FF"/>
                </a:solidFill>
              </a:rPr>
              <a:t>Veolia</a:t>
            </a:r>
            <a:endParaRPr lang="ru-RU" sz="2000" dirty="0">
              <a:solidFill>
                <a:srgbClr val="0066FF"/>
              </a:solidFill>
            </a:endParaRPr>
          </a:p>
        </p:txBody>
      </p:sp>
      <p:sp>
        <p:nvSpPr>
          <p:cNvPr id="4" name="Заголовок 1"/>
          <p:cNvSpPr txBox="1">
            <a:spLocks/>
          </p:cNvSpPr>
          <p:nvPr/>
        </p:nvSpPr>
        <p:spPr>
          <a:xfrm>
            <a:off x="455817" y="281026"/>
            <a:ext cx="5939221" cy="692480"/>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p>
          <a:p>
            <a:r>
              <a:rPr lang="en-US" sz="1000" dirty="0" err="1" smtClean="0">
                <a:solidFill>
                  <a:srgbClr val="552579"/>
                </a:solidFill>
              </a:rPr>
              <a:t>info@auroraborealis.group</a:t>
            </a:r>
            <a:endParaRPr lang="ru-RU" sz="1000" dirty="0">
              <a:solidFill>
                <a:srgbClr val="552579"/>
              </a:solidFill>
            </a:endParaRPr>
          </a:p>
        </p:txBody>
      </p:sp>
      <p:sp>
        <p:nvSpPr>
          <p:cNvPr id="6" name="Текст 2"/>
          <p:cNvSpPr txBox="1">
            <a:spLocks/>
          </p:cNvSpPr>
          <p:nvPr/>
        </p:nvSpPr>
        <p:spPr>
          <a:xfrm>
            <a:off x="553373" y="8991618"/>
            <a:ext cx="5744110" cy="295275"/>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pPr algn="ctr">
              <a:spcBef>
                <a:spcPts val="1200"/>
              </a:spcBef>
            </a:pPr>
            <a:r>
              <a:rPr lang="ru-RU" sz="1600" smtClean="0">
                <a:solidFill>
                  <a:srgbClr val="0066FF"/>
                </a:solidFill>
                <a:latin typeface="+mj-lt"/>
              </a:rPr>
              <a:t>202</a:t>
            </a:r>
            <a:r>
              <a:rPr lang="en-US" sz="1600" dirty="0" smtClean="0">
                <a:solidFill>
                  <a:srgbClr val="0066FF"/>
                </a:solidFill>
                <a:latin typeface="+mj-lt"/>
              </a:rPr>
              <a:t>3</a:t>
            </a:r>
            <a:endParaRPr lang="ru-RU" sz="1600" dirty="0"/>
          </a:p>
        </p:txBody>
      </p:sp>
      <p:sp>
        <p:nvSpPr>
          <p:cNvPr id="7" name="Номер слайда 6"/>
          <p:cNvSpPr>
            <a:spLocks noGrp="1"/>
          </p:cNvSpPr>
          <p:nvPr>
            <p:ph type="sldNum" sz="quarter" idx="12"/>
          </p:nvPr>
        </p:nvSpPr>
        <p:spPr>
          <a:xfrm>
            <a:off x="6297483" y="9512085"/>
            <a:ext cx="377045" cy="254834"/>
          </a:xfrm>
        </p:spPr>
        <p:txBody>
          <a:bodyPr/>
          <a:lstStyle/>
          <a:p>
            <a:fld id="{B921E145-9CF5-4A16-A018-E741A7E147D5}" type="slidenum">
              <a:rPr lang="ru-RU" smtClean="0"/>
              <a:t>1</a:t>
            </a:fld>
            <a:endParaRPr lang="ru-RU"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58" y="1289753"/>
            <a:ext cx="6858000" cy="4345741"/>
          </a:xfrm>
          <a:prstGeom prst="rect">
            <a:avLst/>
          </a:prstGeom>
        </p:spPr>
      </p:pic>
      <p:sp>
        <p:nvSpPr>
          <p:cNvPr id="10" name="Заголовок 1"/>
          <p:cNvSpPr txBox="1">
            <a:spLocks/>
          </p:cNvSpPr>
          <p:nvPr/>
        </p:nvSpPr>
        <p:spPr>
          <a:xfrm>
            <a:off x="482847" y="7863736"/>
            <a:ext cx="5939221" cy="375752"/>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endParaRPr lang="en-US" sz="1400" dirty="0">
              <a:solidFill>
                <a:srgbClr val="0066FF"/>
              </a:solidFill>
            </a:endParaRPr>
          </a:p>
        </p:txBody>
      </p:sp>
    </p:spTree>
    <p:extLst>
      <p:ext uri="{BB962C8B-B14F-4D97-AF65-F5344CB8AC3E}">
        <p14:creationId xmlns:p14="http://schemas.microsoft.com/office/powerpoint/2010/main" val="1596548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289847" y="9488838"/>
            <a:ext cx="411916" cy="258708"/>
          </a:xfrm>
        </p:spPr>
        <p:txBody>
          <a:bodyPr/>
          <a:lstStyle/>
          <a:p>
            <a:fld id="{B921E145-9CF5-4A16-A018-E741A7E147D5}" type="slidenum">
              <a:rPr lang="ru-RU" smtClean="0"/>
              <a:t>10</a:t>
            </a:fld>
            <a:endParaRPr lang="ru-RU" dirty="0"/>
          </a:p>
        </p:txBody>
      </p:sp>
      <p:sp>
        <p:nvSpPr>
          <p:cNvPr id="5" name="Заголовок 1"/>
          <p:cNvSpPr txBox="1">
            <a:spLocks/>
          </p:cNvSpPr>
          <p:nvPr/>
        </p:nvSpPr>
        <p:spPr>
          <a:xfrm>
            <a:off x="615652" y="7001845"/>
            <a:ext cx="5915025" cy="48334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600"/>
              </a:spcBef>
            </a:pPr>
            <a:r>
              <a:rPr lang="sk-SK" sz="1800" dirty="0">
                <a:solidFill>
                  <a:srgbClr val="0066FF"/>
                </a:solidFill>
              </a:rPr>
              <a:t>Manufacturing time, guarantee, service</a:t>
            </a:r>
            <a:endParaRPr lang="ru-RU" sz="1200" dirty="0"/>
          </a:p>
        </p:txBody>
      </p:sp>
      <p:sp>
        <p:nvSpPr>
          <p:cNvPr id="6" name="Заголовок 1"/>
          <p:cNvSpPr txBox="1">
            <a:spLocks/>
          </p:cNvSpPr>
          <p:nvPr/>
        </p:nvSpPr>
        <p:spPr>
          <a:xfrm>
            <a:off x="584654" y="7598044"/>
            <a:ext cx="5915025" cy="117858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600"/>
              </a:spcBef>
            </a:pPr>
            <a:r>
              <a:rPr lang="en-US" sz="1200" dirty="0"/>
              <a:t>Manufacturing time for the </a:t>
            </a:r>
            <a:r>
              <a:rPr lang="en-US" sz="1200" dirty="0" smtClean="0"/>
              <a:t>TDP </a:t>
            </a:r>
            <a:r>
              <a:rPr lang="en-US" sz="1200" dirty="0"/>
              <a:t>Duplex </a:t>
            </a:r>
            <a:r>
              <a:rPr lang="en-US" sz="1200" dirty="0" smtClean="0"/>
              <a:t>Equipment is 8 </a:t>
            </a:r>
            <a:r>
              <a:rPr lang="en-US" sz="1200" dirty="0"/>
              <a:t>months</a:t>
            </a:r>
            <a:endParaRPr lang="ru-RU" sz="1200" dirty="0" smtClean="0"/>
          </a:p>
          <a:p>
            <a:pPr>
              <a:spcBef>
                <a:spcPts val="600"/>
              </a:spcBef>
            </a:pPr>
            <a:r>
              <a:rPr lang="en-US" sz="1200" dirty="0"/>
              <a:t>The warranty period from the date of transfer to the buyer </a:t>
            </a:r>
            <a:r>
              <a:rPr lang="en-US" sz="1200" dirty="0" smtClean="0"/>
              <a:t>is </a:t>
            </a:r>
            <a:r>
              <a:rPr lang="uk-UA" sz="1200" dirty="0" smtClean="0"/>
              <a:t>12</a:t>
            </a:r>
            <a:r>
              <a:rPr lang="en-US" sz="1200" dirty="0" smtClean="0"/>
              <a:t> months</a:t>
            </a:r>
          </a:p>
          <a:p>
            <a:pPr>
              <a:spcBef>
                <a:spcPts val="600"/>
              </a:spcBef>
            </a:pPr>
            <a:endParaRPr lang="ru-RU" sz="1200" dirty="0" smtClean="0"/>
          </a:p>
          <a:p>
            <a:pPr>
              <a:spcBef>
                <a:spcPts val="600"/>
              </a:spcBef>
            </a:pPr>
            <a:r>
              <a:rPr lang="en-US" sz="1200" dirty="0"/>
              <a:t>Service - </a:t>
            </a:r>
            <a:r>
              <a:rPr lang="en-US" sz="1200" dirty="0" smtClean="0"/>
              <a:t>20 </a:t>
            </a:r>
            <a:r>
              <a:rPr lang="en-US" sz="1200" dirty="0"/>
              <a:t>years *   </a:t>
            </a:r>
            <a:endParaRPr lang="ru-RU" sz="1200" dirty="0" smtClean="0"/>
          </a:p>
          <a:p>
            <a:pPr>
              <a:spcBef>
                <a:spcPts val="600"/>
              </a:spcBef>
            </a:pPr>
            <a:r>
              <a:rPr lang="ru-RU" sz="1200" dirty="0"/>
              <a:t> </a:t>
            </a:r>
            <a:r>
              <a:rPr lang="ru-RU" sz="1200" dirty="0" smtClean="0"/>
              <a:t> </a:t>
            </a:r>
            <a:r>
              <a:rPr lang="en-US" sz="1200" dirty="0" smtClean="0"/>
              <a:t>* </a:t>
            </a:r>
            <a:r>
              <a:rPr lang="en-US" sz="1200" dirty="0"/>
              <a:t>service can only be carried out by the manufacturer</a:t>
            </a:r>
            <a:endParaRPr lang="ru-RU" sz="1200"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8318"/>
            <a:ext cx="6858000" cy="6153527"/>
          </a:xfrm>
          <a:prstGeom prst="rect">
            <a:avLst/>
          </a:prstGeom>
        </p:spPr>
      </p:pic>
      <p:sp>
        <p:nvSpPr>
          <p:cNvPr id="7" name="Заголовок 1"/>
          <p:cNvSpPr txBox="1">
            <a:spLocks/>
          </p:cNvSpPr>
          <p:nvPr/>
        </p:nvSpPr>
        <p:spPr>
          <a:xfrm>
            <a:off x="503848" y="46766"/>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4235895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5140" y="6095636"/>
            <a:ext cx="5780576" cy="3286489"/>
          </a:xfrm>
        </p:spPr>
        <p:txBody>
          <a:bodyPr>
            <a:noAutofit/>
          </a:bodyPr>
          <a:lstStyle/>
          <a:p>
            <a:pPr marL="0" indent="0" algn="just">
              <a:spcBef>
                <a:spcPts val="600"/>
              </a:spcBef>
              <a:buNone/>
            </a:pPr>
            <a:r>
              <a:rPr lang="en-US" sz="1200" dirty="0" smtClean="0">
                <a:latin typeface="+mj-lt"/>
              </a:rPr>
              <a:t>TDP </a:t>
            </a:r>
            <a:r>
              <a:rPr lang="en-US" sz="1200" dirty="0">
                <a:latin typeface="+mj-lt"/>
              </a:rPr>
              <a:t>equipment is </a:t>
            </a:r>
            <a:r>
              <a:rPr lang="en-US" sz="1200" dirty="0" smtClean="0">
                <a:latin typeface="+mj-lt"/>
              </a:rPr>
              <a:t>the </a:t>
            </a:r>
            <a:r>
              <a:rPr lang="en-US" sz="1200" dirty="0">
                <a:latin typeface="+mj-lt"/>
              </a:rPr>
              <a:t>set of </a:t>
            </a:r>
            <a:r>
              <a:rPr lang="en-US" sz="1200" dirty="0" smtClean="0">
                <a:latin typeface="+mj-lt"/>
              </a:rPr>
              <a:t>equipment </a:t>
            </a:r>
            <a:r>
              <a:rPr lang="en-US" sz="1200" dirty="0">
                <a:latin typeface="+mj-lt"/>
              </a:rPr>
              <a:t>that provide recovery of 2</a:t>
            </a:r>
            <a:r>
              <a:rPr lang="en-US" sz="1200" dirty="0" smtClean="0">
                <a:latin typeface="+mj-lt"/>
              </a:rPr>
              <a:t>0,000 </a:t>
            </a:r>
            <a:r>
              <a:rPr lang="en-US" sz="1200" dirty="0">
                <a:latin typeface="+mj-lt"/>
              </a:rPr>
              <a:t>tons of </a:t>
            </a:r>
            <a:r>
              <a:rPr lang="en-US" sz="1200" dirty="0" smtClean="0">
                <a:latin typeface="+mj-lt"/>
              </a:rPr>
              <a:t>plastic waste </a:t>
            </a:r>
            <a:r>
              <a:rPr lang="en-US" sz="1200" dirty="0">
                <a:latin typeface="+mj-lt"/>
              </a:rPr>
              <a:t>per </a:t>
            </a:r>
            <a:r>
              <a:rPr lang="en-US" sz="1200" dirty="0" smtClean="0">
                <a:latin typeface="+mj-lt"/>
              </a:rPr>
              <a:t>year </a:t>
            </a:r>
            <a:r>
              <a:rPr lang="en-US" sz="1200" dirty="0">
                <a:latin typeface="+mj-lt"/>
              </a:rPr>
              <a:t>or up to </a:t>
            </a:r>
            <a:r>
              <a:rPr lang="en-US" sz="1200" dirty="0" smtClean="0">
                <a:latin typeface="+mj-lt"/>
              </a:rPr>
              <a:t>2.5 </a:t>
            </a:r>
            <a:r>
              <a:rPr lang="en-US" sz="1200" dirty="0">
                <a:latin typeface="+mj-lt"/>
              </a:rPr>
              <a:t>tons </a:t>
            </a:r>
            <a:r>
              <a:rPr lang="en-US" sz="1200" dirty="0" smtClean="0">
                <a:latin typeface="+mj-lt"/>
              </a:rPr>
              <a:t>of plastic </a:t>
            </a:r>
            <a:r>
              <a:rPr lang="en-US" sz="1200" dirty="0">
                <a:latin typeface="+mj-lt"/>
              </a:rPr>
              <a:t>waste per hour, using the method of thermochemical destruction, that is, decomposition of various types of waste into low-molecular components without oxygen</a:t>
            </a:r>
            <a:r>
              <a:rPr lang="en-US" sz="1200" dirty="0" smtClean="0">
                <a:latin typeface="+mj-lt"/>
              </a:rPr>
              <a:t>.</a:t>
            </a:r>
            <a:endParaRPr lang="ru-RU" sz="1200" dirty="0" smtClean="0">
              <a:latin typeface="+mj-lt"/>
            </a:endParaRPr>
          </a:p>
          <a:p>
            <a:pPr marL="0" indent="0" algn="just">
              <a:spcBef>
                <a:spcPts val="600"/>
              </a:spcBef>
              <a:buNone/>
            </a:pPr>
            <a:r>
              <a:rPr lang="en-US" sz="1200" dirty="0">
                <a:latin typeface="+mj-lt"/>
              </a:rPr>
              <a:t>TDP equipment for the recovery of </a:t>
            </a:r>
            <a:r>
              <a:rPr lang="en-US" sz="1200" dirty="0" smtClean="0">
                <a:latin typeface="+mj-lt"/>
              </a:rPr>
              <a:t>plastic waste</a:t>
            </a:r>
            <a:r>
              <a:rPr lang="en-US" sz="1200" dirty="0">
                <a:latin typeface="+mj-lt"/>
              </a:rPr>
              <a:t>, hydrocarbon waste, operates in a continuous mode, has several types and capacities</a:t>
            </a:r>
            <a:r>
              <a:rPr lang="en-US" sz="1200" dirty="0" smtClean="0">
                <a:latin typeface="+mj-lt"/>
              </a:rPr>
              <a:t>.</a:t>
            </a:r>
            <a:endParaRPr lang="ru-RU" sz="1200" dirty="0" smtClean="0">
              <a:latin typeface="+mj-lt"/>
            </a:endParaRPr>
          </a:p>
          <a:p>
            <a:pPr marL="0" indent="0" algn="just">
              <a:lnSpc>
                <a:spcPct val="110000"/>
              </a:lnSpc>
              <a:spcBef>
                <a:spcPts val="600"/>
              </a:spcBef>
              <a:buNone/>
            </a:pPr>
            <a:r>
              <a:rPr lang="sk-SK" sz="1200" dirty="0">
                <a:latin typeface="+mj-lt"/>
              </a:rPr>
              <a:t>Our equipment:</a:t>
            </a:r>
            <a:endParaRPr lang="ru-RU" sz="1200" dirty="0">
              <a:latin typeface="+mj-lt"/>
            </a:endParaRPr>
          </a:p>
          <a:p>
            <a:pPr marL="357188" indent="-238125" algn="just">
              <a:spcBef>
                <a:spcPts val="200"/>
              </a:spcBef>
            </a:pPr>
            <a:r>
              <a:rPr lang="sk-SK" sz="1200" dirty="0">
                <a:latin typeface="+mj-lt"/>
              </a:rPr>
              <a:t>recovers different types of waste;</a:t>
            </a:r>
            <a:endParaRPr lang="ru-RU" sz="1200" dirty="0">
              <a:latin typeface="+mj-lt"/>
            </a:endParaRPr>
          </a:p>
          <a:p>
            <a:pPr marL="357188" indent="-238125" algn="just">
              <a:spcBef>
                <a:spcPts val="200"/>
              </a:spcBef>
            </a:pPr>
            <a:r>
              <a:rPr lang="sk-SK" sz="1200" dirty="0">
                <a:latin typeface="+mj-lt"/>
              </a:rPr>
              <a:t>produces recovered products from waste;</a:t>
            </a:r>
            <a:endParaRPr lang="ru-RU" sz="1200" dirty="0">
              <a:latin typeface="+mj-lt"/>
            </a:endParaRPr>
          </a:p>
          <a:p>
            <a:pPr marL="357188" indent="-238125" algn="just">
              <a:spcBef>
                <a:spcPts val="200"/>
              </a:spcBef>
            </a:pPr>
            <a:r>
              <a:rPr lang="sk-SK" sz="1200" dirty="0">
                <a:latin typeface="+mj-lt"/>
              </a:rPr>
              <a:t>produces synthetic liquid hydrocarbons from waste;</a:t>
            </a:r>
            <a:endParaRPr lang="ru-RU" sz="1200" dirty="0">
              <a:latin typeface="+mj-lt"/>
            </a:endParaRPr>
          </a:p>
          <a:p>
            <a:pPr marL="357188" indent="-238125" algn="just">
              <a:spcBef>
                <a:spcPts val="200"/>
              </a:spcBef>
            </a:pPr>
            <a:r>
              <a:rPr lang="sk-SK" sz="1200" dirty="0">
                <a:latin typeface="+mj-lt"/>
              </a:rPr>
              <a:t>produces synthetic hydrocarbon gas from waste;</a:t>
            </a:r>
            <a:endParaRPr lang="ru-RU" sz="1200" dirty="0">
              <a:latin typeface="+mj-lt"/>
            </a:endParaRPr>
          </a:p>
          <a:p>
            <a:pPr marL="357188" indent="-238125" algn="just">
              <a:spcBef>
                <a:spcPts val="200"/>
              </a:spcBef>
            </a:pPr>
            <a:r>
              <a:rPr lang="sk-SK" sz="1200" dirty="0">
                <a:latin typeface="+mj-lt"/>
              </a:rPr>
              <a:t>generates electrical energy from waste;</a:t>
            </a:r>
            <a:endParaRPr lang="ru-RU" sz="1200" dirty="0">
              <a:latin typeface="+mj-lt"/>
            </a:endParaRPr>
          </a:p>
          <a:p>
            <a:pPr marL="357188" indent="-238125" algn="just">
              <a:spcBef>
                <a:spcPts val="200"/>
              </a:spcBef>
            </a:pPr>
            <a:r>
              <a:rPr lang="sk-SK" sz="1200" dirty="0">
                <a:latin typeface="+mj-lt"/>
              </a:rPr>
              <a:t>produces hydrogen from waste.</a:t>
            </a:r>
            <a:endParaRPr lang="ru-RU" sz="1200" dirty="0">
              <a:latin typeface="+mj-lt"/>
            </a:endParaRPr>
          </a:p>
          <a:p>
            <a:pPr marL="0" indent="0" algn="just">
              <a:spcBef>
                <a:spcPts val="600"/>
              </a:spcBef>
              <a:buNone/>
            </a:pPr>
            <a:r>
              <a:rPr lang="en-US" sz="1200" dirty="0">
                <a:latin typeface="+mj-lt"/>
              </a:rPr>
              <a:t>TDP equipment is controlled from the operator's console</a:t>
            </a:r>
            <a:r>
              <a:rPr lang="en-US" sz="1200" dirty="0" smtClean="0">
                <a:latin typeface="+mj-lt"/>
              </a:rPr>
              <a:t>.</a:t>
            </a:r>
            <a:endParaRPr lang="ru-RU" sz="1200" dirty="0" smtClean="0">
              <a:latin typeface="+mj-lt"/>
            </a:endParaRPr>
          </a:p>
          <a:p>
            <a:pPr marL="0" indent="0" algn="just">
              <a:spcBef>
                <a:spcPts val="600"/>
              </a:spcBef>
              <a:buNone/>
            </a:pPr>
            <a:r>
              <a:rPr lang="en-US" sz="1200" dirty="0">
                <a:latin typeface="+mj-lt"/>
              </a:rPr>
              <a:t>To control the technological parameters of the TDP equipment, instrumentation and automation are installed.</a:t>
            </a:r>
            <a:endParaRPr lang="ru-RU" sz="1200" dirty="0">
              <a:latin typeface="+mj-lt"/>
            </a:endParaRPr>
          </a:p>
        </p:txBody>
      </p:sp>
      <p:sp>
        <p:nvSpPr>
          <p:cNvPr id="4" name="Номер слайда 3"/>
          <p:cNvSpPr>
            <a:spLocks noGrp="1"/>
          </p:cNvSpPr>
          <p:nvPr>
            <p:ph type="sldNum" sz="quarter" idx="12"/>
          </p:nvPr>
        </p:nvSpPr>
        <p:spPr>
          <a:xfrm>
            <a:off x="6315716" y="9487315"/>
            <a:ext cx="411651" cy="267815"/>
          </a:xfrm>
        </p:spPr>
        <p:txBody>
          <a:bodyPr/>
          <a:lstStyle/>
          <a:p>
            <a:fld id="{B921E145-9CF5-4A16-A018-E741A7E147D5}" type="slidenum">
              <a:rPr lang="ru-RU" smtClean="0"/>
              <a:t>2</a:t>
            </a:fld>
            <a:endParaRPr lang="ru-RU" dirty="0"/>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2" y="848693"/>
            <a:ext cx="6858000" cy="5143500"/>
          </a:xfrm>
          <a:prstGeom prst="rect">
            <a:avLst/>
          </a:prstGeom>
        </p:spPr>
      </p:pic>
      <p:sp>
        <p:nvSpPr>
          <p:cNvPr id="5" name="Заголовок 1"/>
          <p:cNvSpPr txBox="1">
            <a:spLocks/>
          </p:cNvSpPr>
          <p:nvPr/>
        </p:nvSpPr>
        <p:spPr>
          <a:xfrm>
            <a:off x="482987" y="130210"/>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3384481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921E145-9CF5-4A16-A018-E741A7E147D5}" type="slidenum">
              <a:rPr lang="ru-RU" smtClean="0"/>
              <a:t>3</a:t>
            </a:fld>
            <a:endParaRPr lang="ru-RU"/>
          </a:p>
        </p:txBody>
      </p:sp>
      <p:sp>
        <p:nvSpPr>
          <p:cNvPr id="3" name="Объект 2"/>
          <p:cNvSpPr txBox="1">
            <a:spLocks/>
          </p:cNvSpPr>
          <p:nvPr/>
        </p:nvSpPr>
        <p:spPr>
          <a:xfrm>
            <a:off x="535140" y="5521939"/>
            <a:ext cx="5780576" cy="3495617"/>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spcBef>
                <a:spcPts val="600"/>
              </a:spcBef>
              <a:buNone/>
            </a:pPr>
            <a:r>
              <a:rPr lang="en-US" sz="1200" b="1" dirty="0" smtClean="0">
                <a:latin typeface="+mj-lt"/>
              </a:rPr>
              <a:t>Description </a:t>
            </a:r>
            <a:r>
              <a:rPr lang="en-US" sz="1200" b="1" dirty="0">
                <a:latin typeface="+mj-lt"/>
              </a:rPr>
              <a:t>of the Used Plastic Recovery </a:t>
            </a:r>
            <a:r>
              <a:rPr lang="en-US" sz="1200" b="1" dirty="0" smtClean="0">
                <a:latin typeface="+mj-lt"/>
              </a:rPr>
              <a:t>Process</a:t>
            </a:r>
            <a:endParaRPr lang="ru-RU" sz="1200" b="1" dirty="0" smtClean="0">
              <a:latin typeface="+mj-lt"/>
            </a:endParaRPr>
          </a:p>
          <a:p>
            <a:pPr marL="0" indent="0" algn="just">
              <a:buNone/>
            </a:pPr>
            <a:r>
              <a:rPr lang="en-US" sz="1200" dirty="0">
                <a:latin typeface="+mj-lt"/>
              </a:rPr>
              <a:t>Used plastic accumulates in a storage container. Then, this used plastic is specially prepared (know-how) for use in a thermochemical reactor.</a:t>
            </a:r>
            <a:endParaRPr lang="ru-RU" sz="1200" dirty="0">
              <a:latin typeface="+mj-lt"/>
            </a:endParaRPr>
          </a:p>
          <a:p>
            <a:pPr marL="0" indent="0" algn="just">
              <a:buNone/>
            </a:pPr>
            <a:r>
              <a:rPr lang="en-US" sz="1200" dirty="0">
                <a:latin typeface="+mj-lt"/>
              </a:rPr>
              <a:t>The prepared used plastic is fed into the thermochemical reactor by an automatic screw. The design of a thermochemical reactor is Know-How. Inside the thermochemical reactor, the used plastic is moved by screws at a certain angle and at a calculated speed (know-how). Inside the thermochemical reactor, the used plastic is gradually heated without oxygen. The stages of heating the used plastic inside the thermochemical reactor and the temperature at these points depend on the morphology of the used plastic and the chemical composition of the used plastic. </a:t>
            </a:r>
            <a:endParaRPr lang="ru-RU" sz="1200" dirty="0">
              <a:latin typeface="+mj-lt"/>
            </a:endParaRPr>
          </a:p>
          <a:p>
            <a:pPr marL="0" indent="0" algn="just">
              <a:buNone/>
            </a:pPr>
            <a:r>
              <a:rPr lang="en-US" sz="1200" dirty="0">
                <a:latin typeface="+mj-lt"/>
              </a:rPr>
              <a:t>Inside the thermochemical reactor, thermal decomposition (destruction) of the used plastic takes place with a phased release of </a:t>
            </a:r>
            <a:r>
              <a:rPr lang="en-US" sz="1200" dirty="0" smtClean="0">
                <a:latin typeface="+mj-lt"/>
              </a:rPr>
              <a:t>the gas </a:t>
            </a:r>
            <a:r>
              <a:rPr lang="en-US" sz="1200" dirty="0">
                <a:latin typeface="+mj-lt"/>
              </a:rPr>
              <a:t>mixture. To obtain recovered liquid hydrocarbons, the temperature at the points of the reactor ranges from 150°C to 480°C. To obtain recovered gas, the temperature at the points of the reactor ranges from 190 °C to 650 °C. Heating is carried out with the help of thermal energy, which is obtained from gas burners and liquid fuel burners, and which is transferred to the reactor.</a:t>
            </a:r>
            <a:endParaRPr lang="ru-RU" sz="1200" dirty="0">
              <a:latin typeface="+mj-lt"/>
            </a:endParaRPr>
          </a:p>
          <a:p>
            <a:pPr marL="0" indent="0" algn="just">
              <a:spcBef>
                <a:spcPts val="600"/>
              </a:spcBef>
              <a:buNone/>
            </a:pPr>
            <a:r>
              <a:rPr lang="en-US" sz="1200" dirty="0">
                <a:latin typeface="+mj-lt"/>
              </a:rPr>
              <a:t>The burners use synthetic gas or liquid hydrocarbons, which are synthesized during a thermochemical reaction</a:t>
            </a:r>
            <a:r>
              <a:rPr lang="en-US" sz="1200" dirty="0" smtClean="0">
                <a:latin typeface="+mj-lt"/>
              </a:rPr>
              <a:t>.</a:t>
            </a:r>
          </a:p>
          <a:p>
            <a:pPr marL="0" indent="0" algn="just">
              <a:spcBef>
                <a:spcPts val="600"/>
              </a:spcBef>
              <a:buNone/>
            </a:pPr>
            <a:endParaRPr lang="en-US" sz="1200" dirty="0">
              <a:latin typeface="+mj-lt"/>
            </a:endParaRPr>
          </a:p>
          <a:p>
            <a:pPr marL="0" indent="0" algn="just">
              <a:spcBef>
                <a:spcPts val="600"/>
              </a:spcBef>
              <a:buNone/>
            </a:pPr>
            <a:endParaRPr lang="ru-RU" sz="1200" dirty="0" smtClean="0">
              <a:latin typeface="+mj-lt"/>
            </a:endParaRPr>
          </a:p>
        </p:txBody>
      </p:sp>
      <p:pic>
        <p:nvPicPr>
          <p:cNvPr id="5" name="Рисунок 4" descr="D:\BUSINESS\SLOVAKIA\Daniel von Rechitar\Latif USA\P3230133.jpg"/>
          <p:cNvPicPr/>
          <p:nvPr/>
        </p:nvPicPr>
        <p:blipFill>
          <a:blip r:embed="rId2">
            <a:extLst>
              <a:ext uri="{28A0092B-C50C-407E-A947-70E740481C1C}">
                <a14:useLocalDpi xmlns:a14="http://schemas.microsoft.com/office/drawing/2010/main" val="0"/>
              </a:ext>
            </a:extLst>
          </a:blip>
          <a:srcRect/>
          <a:stretch>
            <a:fillRect/>
          </a:stretch>
        </p:blipFill>
        <p:spPr bwMode="auto">
          <a:xfrm>
            <a:off x="27814" y="797358"/>
            <a:ext cx="6830186" cy="4359916"/>
          </a:xfrm>
          <a:prstGeom prst="rect">
            <a:avLst/>
          </a:prstGeom>
          <a:noFill/>
          <a:ln>
            <a:noFill/>
          </a:ln>
        </p:spPr>
      </p:pic>
      <p:sp>
        <p:nvSpPr>
          <p:cNvPr id="6" name="Заголовок 1"/>
          <p:cNvSpPr txBox="1">
            <a:spLocks/>
          </p:cNvSpPr>
          <p:nvPr/>
        </p:nvSpPr>
        <p:spPr>
          <a:xfrm>
            <a:off x="500372" y="112826"/>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3716981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921E145-9CF5-4A16-A018-E741A7E147D5}" type="slidenum">
              <a:rPr lang="ru-RU" smtClean="0"/>
              <a:t>4</a:t>
            </a:fld>
            <a:endParaRPr lang="ru-RU"/>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3944" y="4477987"/>
            <a:ext cx="3725333" cy="4967111"/>
          </a:xfrm>
          <a:prstGeom prst="rect">
            <a:avLst/>
          </a:prstGeom>
        </p:spPr>
      </p:pic>
      <p:sp>
        <p:nvSpPr>
          <p:cNvPr id="11" name="Объект 2"/>
          <p:cNvSpPr txBox="1">
            <a:spLocks/>
          </p:cNvSpPr>
          <p:nvPr/>
        </p:nvSpPr>
        <p:spPr>
          <a:xfrm>
            <a:off x="565064" y="607014"/>
            <a:ext cx="5780576" cy="4371773"/>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spcBef>
                <a:spcPts val="600"/>
              </a:spcBef>
              <a:buNone/>
            </a:pPr>
            <a:r>
              <a:rPr lang="en-US" sz="1200" dirty="0" smtClean="0">
                <a:latin typeface="+mj-lt"/>
              </a:rPr>
              <a:t>The </a:t>
            </a:r>
            <a:r>
              <a:rPr lang="en-US" sz="1200" dirty="0">
                <a:latin typeface="+mj-lt"/>
              </a:rPr>
              <a:t>gas mixture from the thermochemical reactor enters the separation unit (know-how), in which long hydrocarbon chains (</a:t>
            </a:r>
            <a:r>
              <a:rPr lang="en-US" sz="1200" dirty="0" err="1">
                <a:latin typeface="+mj-lt"/>
              </a:rPr>
              <a:t>paraffins</a:t>
            </a:r>
            <a:r>
              <a:rPr lang="en-US" sz="1200" dirty="0">
                <a:latin typeface="+mj-lt"/>
              </a:rPr>
              <a:t>) are returned to the thermochemical reactor for re-destruction and recovery</a:t>
            </a:r>
            <a:r>
              <a:rPr lang="en-US" sz="1200" dirty="0" smtClean="0">
                <a:latin typeface="+mj-lt"/>
              </a:rPr>
              <a:t>.</a:t>
            </a:r>
          </a:p>
          <a:p>
            <a:pPr marL="0" indent="0" algn="just">
              <a:spcBef>
                <a:spcPts val="600"/>
              </a:spcBef>
              <a:buNone/>
            </a:pPr>
            <a:r>
              <a:rPr lang="en-US" sz="1200" dirty="0" smtClean="0">
                <a:latin typeface="+mj-lt"/>
              </a:rPr>
              <a:t>From </a:t>
            </a:r>
            <a:r>
              <a:rPr lang="en-US" sz="1200" dirty="0">
                <a:latin typeface="+mj-lt"/>
              </a:rPr>
              <a:t>the separation unit, the gas mixture enters the gas purification unit and the gas drying unit. Next to the condensation system.</a:t>
            </a:r>
            <a:endParaRPr lang="en-US" sz="1200" dirty="0" smtClean="0">
              <a:latin typeface="+mj-lt"/>
            </a:endParaRPr>
          </a:p>
          <a:p>
            <a:pPr marL="0" indent="0" algn="just">
              <a:spcBef>
                <a:spcPts val="600"/>
              </a:spcBef>
              <a:buNone/>
            </a:pPr>
            <a:r>
              <a:rPr lang="en-US" sz="1200" dirty="0">
                <a:latin typeface="+mj-lt"/>
              </a:rPr>
              <a:t>Depending on the customer's requirements, the condensation unit can produce liquid hydrocarbons of the same density or different densities (distillation column</a:t>
            </a:r>
            <a:r>
              <a:rPr lang="en-US" sz="1200" dirty="0" smtClean="0">
                <a:latin typeface="+mj-lt"/>
              </a:rPr>
              <a:t>).</a:t>
            </a:r>
            <a:endParaRPr lang="ru-RU" sz="1200" dirty="0" smtClean="0">
              <a:latin typeface="+mj-lt"/>
            </a:endParaRPr>
          </a:p>
          <a:p>
            <a:pPr marL="0" indent="0" algn="just">
              <a:spcBef>
                <a:spcPts val="600"/>
              </a:spcBef>
              <a:buNone/>
            </a:pPr>
            <a:r>
              <a:rPr lang="en-US" sz="1200" dirty="0">
                <a:latin typeface="+mj-lt"/>
              </a:rPr>
              <a:t>After the condensation unit, the condensation products enter the gas-liquid separator, where the liquid fraction and gaseous fractions are separated. The liquid fraction enters the storage tanks, and the synthesis gas enters the gas drying column. After the gas drying column, the synthesis gas enters the water </a:t>
            </a:r>
            <a:r>
              <a:rPr lang="en-US" sz="1200" dirty="0" smtClean="0">
                <a:latin typeface="+mj-lt"/>
              </a:rPr>
              <a:t>seal</a:t>
            </a:r>
            <a:r>
              <a:rPr lang="en-US" sz="1200" dirty="0">
                <a:latin typeface="+mj-lt"/>
              </a:rPr>
              <a:t> </a:t>
            </a:r>
            <a:r>
              <a:rPr lang="en-US" sz="1200" dirty="0" smtClean="0">
                <a:latin typeface="+mj-lt"/>
              </a:rPr>
              <a:t>unit.</a:t>
            </a:r>
          </a:p>
          <a:p>
            <a:pPr marL="0" indent="0" algn="just">
              <a:spcBef>
                <a:spcPts val="600"/>
              </a:spcBef>
              <a:buNone/>
            </a:pPr>
            <a:r>
              <a:rPr lang="en-US" sz="1200" dirty="0">
                <a:latin typeface="+mj-lt"/>
              </a:rPr>
              <a:t>The purified and </a:t>
            </a:r>
            <a:r>
              <a:rPr lang="en-US" sz="1200" dirty="0" smtClean="0">
                <a:latin typeface="+mj-lt"/>
              </a:rPr>
              <a:t>recovered </a:t>
            </a:r>
            <a:r>
              <a:rPr lang="en-US" sz="1200" dirty="0">
                <a:latin typeface="+mj-lt"/>
              </a:rPr>
              <a:t>gas is fed into the gas receiver for storage</a:t>
            </a:r>
            <a:r>
              <a:rPr lang="en-US" sz="1200" dirty="0" smtClean="0">
                <a:latin typeface="+mj-lt"/>
              </a:rPr>
              <a:t>.</a:t>
            </a:r>
          </a:p>
          <a:p>
            <a:pPr marL="0" indent="0" algn="just">
              <a:spcBef>
                <a:spcPts val="600"/>
              </a:spcBef>
              <a:buNone/>
            </a:pPr>
            <a:r>
              <a:rPr lang="en-US" sz="1200" dirty="0" smtClean="0">
                <a:latin typeface="+mj-lt"/>
              </a:rPr>
              <a:t>Part </a:t>
            </a:r>
            <a:r>
              <a:rPr lang="en-US" sz="1200" dirty="0">
                <a:latin typeface="+mj-lt"/>
              </a:rPr>
              <a:t>of this gas and liquid hydrocarbons (up to 15%) is used to heat the thermochemical reactor</a:t>
            </a:r>
            <a:r>
              <a:rPr lang="en-US" sz="1200" dirty="0" smtClean="0">
                <a:latin typeface="+mj-lt"/>
              </a:rPr>
              <a:t>.</a:t>
            </a:r>
          </a:p>
          <a:p>
            <a:pPr marL="0" indent="0" algn="just">
              <a:spcBef>
                <a:spcPts val="600"/>
              </a:spcBef>
              <a:buNone/>
            </a:pPr>
            <a:r>
              <a:rPr lang="en-US" sz="1200" dirty="0" smtClean="0">
                <a:latin typeface="+mj-lt"/>
              </a:rPr>
              <a:t>The </a:t>
            </a:r>
            <a:r>
              <a:rPr lang="en-US" sz="1200" dirty="0">
                <a:latin typeface="+mj-lt"/>
              </a:rPr>
              <a:t>recovered gas can be used to produce hydrogen, generate electricity</a:t>
            </a:r>
            <a:r>
              <a:rPr lang="en-US" sz="1200" dirty="0" smtClean="0">
                <a:latin typeface="+mj-lt"/>
              </a:rPr>
              <a:t>.</a:t>
            </a:r>
          </a:p>
          <a:p>
            <a:pPr marL="0" indent="0" algn="just">
              <a:spcBef>
                <a:spcPts val="600"/>
              </a:spcBef>
              <a:buNone/>
            </a:pPr>
            <a:r>
              <a:rPr lang="en-US" sz="1200" dirty="0" smtClean="0">
                <a:latin typeface="+mj-lt"/>
              </a:rPr>
              <a:t>Recovered </a:t>
            </a:r>
            <a:r>
              <a:rPr lang="en-US" sz="1200" dirty="0">
                <a:latin typeface="+mj-lt"/>
              </a:rPr>
              <a:t>liquid hydrocarbons from the storage tank are periodically pumped to the storage of finished products</a:t>
            </a:r>
            <a:r>
              <a:rPr lang="en-US" sz="1200" dirty="0" smtClean="0">
                <a:latin typeface="+mj-lt"/>
              </a:rPr>
              <a:t>.</a:t>
            </a:r>
          </a:p>
          <a:p>
            <a:pPr marL="0" indent="0" algn="just">
              <a:spcBef>
                <a:spcPts val="600"/>
              </a:spcBef>
              <a:buNone/>
            </a:pPr>
            <a:r>
              <a:rPr lang="en-US" sz="1200" dirty="0" smtClean="0">
                <a:latin typeface="+mj-lt"/>
              </a:rPr>
              <a:t>The </a:t>
            </a:r>
            <a:r>
              <a:rPr lang="en-US" sz="1200" dirty="0">
                <a:latin typeface="+mj-lt"/>
              </a:rPr>
              <a:t>unloading of </a:t>
            </a:r>
            <a:r>
              <a:rPr lang="en-US" sz="1200" dirty="0" smtClean="0">
                <a:latin typeface="+mj-lt"/>
              </a:rPr>
              <a:t>recovered </a:t>
            </a:r>
            <a:r>
              <a:rPr lang="en-US" sz="1200" dirty="0">
                <a:latin typeface="+mj-lt"/>
              </a:rPr>
              <a:t>carbon </a:t>
            </a:r>
            <a:r>
              <a:rPr lang="en-US" sz="1200" dirty="0" smtClean="0">
                <a:latin typeface="+mj-lt"/>
              </a:rPr>
              <a:t>black (</a:t>
            </a:r>
            <a:r>
              <a:rPr lang="en-US" sz="1200" dirty="0" err="1" smtClean="0">
                <a:latin typeface="+mj-lt"/>
              </a:rPr>
              <a:t>rCB</a:t>
            </a:r>
            <a:r>
              <a:rPr lang="en-US" sz="1200" dirty="0" smtClean="0">
                <a:latin typeface="+mj-lt"/>
              </a:rPr>
              <a:t>) </a:t>
            </a:r>
            <a:r>
              <a:rPr lang="en-US" sz="1200" dirty="0">
                <a:latin typeface="+mj-lt"/>
              </a:rPr>
              <a:t>from the reactor is carried out continuously using an automated screw.</a:t>
            </a:r>
            <a:endParaRPr lang="ru-RU" sz="1200" dirty="0" smtClean="0">
              <a:latin typeface="+mj-lt"/>
            </a:endParaRPr>
          </a:p>
          <a:p>
            <a:pPr marL="0" indent="0" algn="just">
              <a:spcBef>
                <a:spcPts val="600"/>
              </a:spcBef>
              <a:buNone/>
            </a:pPr>
            <a:endParaRPr lang="en-US" sz="1200" dirty="0">
              <a:latin typeface="+mj-lt"/>
            </a:endParaRPr>
          </a:p>
          <a:p>
            <a:pPr marL="0" indent="0" algn="just">
              <a:spcBef>
                <a:spcPts val="600"/>
              </a:spcBef>
              <a:buNone/>
            </a:pPr>
            <a:endParaRPr lang="ru-RU" sz="1200" dirty="0" smtClean="0">
              <a:latin typeface="+mj-lt"/>
            </a:endParaRPr>
          </a:p>
        </p:txBody>
      </p:sp>
      <p:sp>
        <p:nvSpPr>
          <p:cNvPr id="12" name="Заголовок 1"/>
          <p:cNvSpPr txBox="1">
            <a:spLocks/>
          </p:cNvSpPr>
          <p:nvPr/>
        </p:nvSpPr>
        <p:spPr>
          <a:xfrm>
            <a:off x="485742" y="-5578"/>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2902928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313597" y="9498212"/>
            <a:ext cx="393345" cy="256884"/>
          </a:xfrm>
        </p:spPr>
        <p:txBody>
          <a:bodyPr/>
          <a:lstStyle/>
          <a:p>
            <a:fld id="{B921E145-9CF5-4A16-A018-E741A7E147D5}" type="slidenum">
              <a:rPr lang="ru-RU" smtClean="0"/>
              <a:t>5</a:t>
            </a:fld>
            <a:endParaRPr lang="ru-RU" dirty="0"/>
          </a:p>
        </p:txBody>
      </p:sp>
      <p:sp>
        <p:nvSpPr>
          <p:cNvPr id="5" name="Объект 2"/>
          <p:cNvSpPr txBox="1">
            <a:spLocks/>
          </p:cNvSpPr>
          <p:nvPr/>
        </p:nvSpPr>
        <p:spPr>
          <a:xfrm>
            <a:off x="538162" y="4784209"/>
            <a:ext cx="5775436" cy="614856"/>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1800" dirty="0" smtClean="0">
                <a:solidFill>
                  <a:srgbClr val="0066FF"/>
                </a:solidFill>
                <a:latin typeface="+mj-lt"/>
              </a:rPr>
              <a:t>USE OF TECHNOLOGY</a:t>
            </a:r>
            <a:endParaRPr lang="ru-RU" sz="1800" dirty="0" smtClean="0">
              <a:solidFill>
                <a:srgbClr val="0066FF"/>
              </a:solidFill>
              <a:latin typeface="+mj-lt"/>
            </a:endParaRPr>
          </a:p>
          <a:p>
            <a:pPr marL="0" indent="0">
              <a:buNone/>
            </a:pPr>
            <a:r>
              <a:rPr lang="en-US" sz="1200" dirty="0"/>
              <a:t>TDP equipment can recover the following wastes:</a:t>
            </a:r>
            <a:endParaRPr lang="ru-RU" sz="1200" dirty="0"/>
          </a:p>
          <a:p>
            <a:pPr marL="0" indent="0">
              <a:buFont typeface="Arial" panose="020B0604020202020204" pitchFamily="34" charset="0"/>
              <a:buNone/>
            </a:pPr>
            <a:endParaRPr lang="ru-RU" sz="1200" dirty="0" smtClean="0">
              <a:latin typeface="+mj-lt"/>
            </a:endParaRPr>
          </a:p>
          <a:p>
            <a:pPr marL="0" indent="0">
              <a:buFont typeface="Arial" panose="020B0604020202020204" pitchFamily="34" charset="0"/>
              <a:buNone/>
            </a:pPr>
            <a:endParaRPr lang="ru-RU"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9520"/>
            <a:ext cx="6858000" cy="3766701"/>
          </a:xfrm>
          <a:prstGeom prst="rect">
            <a:avLst/>
          </a:prstGeom>
        </p:spPr>
      </p:pic>
      <p:graphicFrame>
        <p:nvGraphicFramePr>
          <p:cNvPr id="8" name="Таблица 7"/>
          <p:cNvGraphicFramePr>
            <a:graphicFrameLocks noGrp="1"/>
          </p:cNvGraphicFramePr>
          <p:nvPr>
            <p:extLst>
              <p:ext uri="{D42A27DB-BD31-4B8C-83A1-F6EECF244321}">
                <p14:modId xmlns:p14="http://schemas.microsoft.com/office/powerpoint/2010/main" val="892593476"/>
              </p:ext>
            </p:extLst>
          </p:nvPr>
        </p:nvGraphicFramePr>
        <p:xfrm>
          <a:off x="594161" y="5458801"/>
          <a:ext cx="5784344" cy="3979674"/>
        </p:xfrm>
        <a:graphic>
          <a:graphicData uri="http://schemas.openxmlformats.org/drawingml/2006/table">
            <a:tbl>
              <a:tblPr firstRow="1" firstCol="1" bandRow="1">
                <a:tableStyleId>{5C22544A-7EE6-4342-B048-85BDC9FD1C3A}</a:tableStyleId>
              </a:tblPr>
              <a:tblGrid>
                <a:gridCol w="117696">
                  <a:extLst>
                    <a:ext uri="{9D8B030D-6E8A-4147-A177-3AD203B41FA5}">
                      <a16:colId xmlns:a16="http://schemas.microsoft.com/office/drawing/2014/main" val="4018932618"/>
                    </a:ext>
                  </a:extLst>
                </a:gridCol>
                <a:gridCol w="2636147">
                  <a:extLst>
                    <a:ext uri="{9D8B030D-6E8A-4147-A177-3AD203B41FA5}">
                      <a16:colId xmlns:a16="http://schemas.microsoft.com/office/drawing/2014/main" val="3261257868"/>
                    </a:ext>
                  </a:extLst>
                </a:gridCol>
                <a:gridCol w="268469">
                  <a:extLst>
                    <a:ext uri="{9D8B030D-6E8A-4147-A177-3AD203B41FA5}">
                      <a16:colId xmlns:a16="http://schemas.microsoft.com/office/drawing/2014/main" val="2491650079"/>
                    </a:ext>
                  </a:extLst>
                </a:gridCol>
                <a:gridCol w="2762032">
                  <a:extLst>
                    <a:ext uri="{9D8B030D-6E8A-4147-A177-3AD203B41FA5}">
                      <a16:colId xmlns:a16="http://schemas.microsoft.com/office/drawing/2014/main" val="3304646566"/>
                    </a:ext>
                  </a:extLst>
                </a:gridCol>
              </a:tblGrid>
              <a:tr h="277585">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b="0" dirty="0" smtClean="0">
                          <a:solidFill>
                            <a:schemeClr val="tx1"/>
                          </a:solidFill>
                          <a:effectLst/>
                          <a:latin typeface="+mj-lt"/>
                          <a:ea typeface="Calibri" panose="020F0502020204030204" pitchFamily="34" charset="0"/>
                          <a:cs typeface="Times New Roman" panose="02020603050405020304" pitchFamily="18" charset="0"/>
                        </a:rPr>
                        <a:t>Electrotechnical</a:t>
                      </a:r>
                      <a:endParaRPr lang="ru-RU" sz="1050" b="0" dirty="0">
                        <a:solidFill>
                          <a:schemeClr val="tx1"/>
                        </a:solidFill>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1">
                        <a:lumMod val="20000"/>
                        <a:lumOff val="80000"/>
                      </a:schemeClr>
                    </a:solidFill>
                  </a:tcPr>
                </a:tc>
                <a:tc>
                  <a:txBody>
                    <a:bodyPr/>
                    <a:lstStyle/>
                    <a:p>
                      <a:pPr algn="ctr">
                        <a:lnSpc>
                          <a:spcPct val="107000"/>
                        </a:lnSpc>
                        <a:spcBef>
                          <a:spcPts val="100"/>
                        </a:spcBef>
                        <a:spcAft>
                          <a:spcPts val="100"/>
                        </a:spcAft>
                      </a:pPr>
                      <a:r>
                        <a:rPr lang="ru-RU" sz="1050" b="0" dirty="0">
                          <a:solidFill>
                            <a:schemeClr val="tx1"/>
                          </a:solidFill>
                          <a:effectLst/>
                          <a:latin typeface="+mj-lt"/>
                        </a:rPr>
                        <a:t> </a:t>
                      </a:r>
                      <a:endParaRPr lang="ru-RU" sz="1050" b="0" dirty="0">
                        <a:solidFill>
                          <a:schemeClr val="tx1"/>
                        </a:solidFill>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gn="just">
                        <a:lnSpc>
                          <a:spcPct val="107000"/>
                        </a:lnSpc>
                        <a:spcBef>
                          <a:spcPts val="100"/>
                        </a:spcBef>
                        <a:spcAft>
                          <a:spcPts val="100"/>
                        </a:spcAft>
                      </a:pPr>
                      <a:r>
                        <a:rPr lang="sk-SK" sz="1050" b="0" dirty="0" smtClean="0">
                          <a:solidFill>
                            <a:schemeClr val="tx1"/>
                          </a:solidFill>
                          <a:effectLst/>
                          <a:latin typeface="+mj-lt"/>
                          <a:ea typeface="Calibri" panose="020F0502020204030204" pitchFamily="34" charset="0"/>
                          <a:cs typeface="Times New Roman" panose="02020603050405020304" pitchFamily="18" charset="0"/>
                        </a:rPr>
                        <a:t>Plastic, polyethylene, film</a:t>
                      </a:r>
                      <a:endParaRPr lang="ru-RU" sz="1050" b="0" dirty="0">
                        <a:solidFill>
                          <a:schemeClr val="tx1"/>
                        </a:solidFill>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3401078660"/>
                  </a:ext>
                </a:extLst>
              </a:tr>
              <a:tr h="848197">
                <a:tc>
                  <a:txBody>
                    <a:bodyPr/>
                    <a:lstStyle/>
                    <a:p>
                      <a:pPr algn="ctr">
                        <a:lnSpc>
                          <a:spcPct val="107000"/>
                        </a:lnSpc>
                        <a:spcBef>
                          <a:spcPts val="3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en-US" sz="1050" dirty="0" smtClean="0">
                          <a:effectLst/>
                          <a:latin typeface="+mj-lt"/>
                        </a:rPr>
                        <a:t>E-waste</a:t>
                      </a:r>
                      <a:endParaRPr lang="ru-RU" sz="1050" dirty="0">
                        <a:effectLst/>
                        <a:latin typeface="+mj-lt"/>
                      </a:endParaRPr>
                    </a:p>
                    <a:p>
                      <a:pPr>
                        <a:lnSpc>
                          <a:spcPct val="107000"/>
                        </a:lnSpc>
                        <a:spcBef>
                          <a:spcPts val="100"/>
                        </a:spcBef>
                        <a:spcAft>
                          <a:spcPts val="100"/>
                        </a:spcAft>
                      </a:pPr>
                      <a:r>
                        <a:rPr lang="en-US" sz="1050" i="1" dirty="0" smtClean="0">
                          <a:effectLst/>
                          <a:latin typeface="+mj-lt"/>
                          <a:ea typeface="Calibri" panose="020F0502020204030204" pitchFamily="34" charset="0"/>
                          <a:cs typeface="Times New Roman" panose="02020603050405020304" pitchFamily="18" charset="0"/>
                        </a:rPr>
                        <a:t>phones, electronic boards, tablets, monitors, televisions, computers, used printer cartridges and more</a:t>
                      </a:r>
                      <a:endParaRPr lang="ru-RU" sz="1050" i="1"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ctr">
                        <a:lnSpc>
                          <a:spcPct val="107000"/>
                        </a:lnSpc>
                        <a:spcBef>
                          <a:spcPts val="2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en-US" sz="1050" dirty="0" smtClean="0">
                          <a:effectLst/>
                          <a:latin typeface="+mj-lt"/>
                        </a:rPr>
                        <a:t>Waste of industrial rubber goods</a:t>
                      </a:r>
                      <a:endParaRPr lang="ru-RU" sz="1050" dirty="0">
                        <a:effectLst/>
                        <a:latin typeface="+mj-lt"/>
                      </a:endParaRPr>
                    </a:p>
                    <a:p>
                      <a:pPr>
                        <a:lnSpc>
                          <a:spcPct val="107000"/>
                        </a:lnSpc>
                        <a:spcBef>
                          <a:spcPts val="100"/>
                        </a:spcBef>
                        <a:spcAft>
                          <a:spcPts val="100"/>
                        </a:spcAft>
                      </a:pPr>
                      <a:r>
                        <a:rPr lang="en-US" sz="1050" i="1" dirty="0" smtClean="0">
                          <a:effectLst/>
                          <a:latin typeface="+mj-lt"/>
                          <a:ea typeface="Calibri" panose="020F0502020204030204" pitchFamily="34" charset="0"/>
                          <a:cs typeface="Times New Roman" panose="02020603050405020304" pitchFamily="18" charset="0"/>
                        </a:rPr>
                        <a:t>car tires, rubber insulators, conveyor belts, other rubber products</a:t>
                      </a:r>
                      <a:endParaRPr lang="ru-RU" sz="1050" i="1"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extLst>
                  <a:ext uri="{0D108BD9-81ED-4DB2-BD59-A6C34878D82A}">
                    <a16:rowId xmlns:a16="http://schemas.microsoft.com/office/drawing/2014/main" val="3231809301"/>
                  </a:ext>
                </a:extLst>
              </a:tr>
              <a:tr h="225349">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en-US" sz="1050" dirty="0" smtClean="0">
                          <a:effectLst/>
                          <a:latin typeface="+mj-lt"/>
                          <a:ea typeface="Calibri" panose="020F0502020204030204" pitchFamily="34" charset="0"/>
                          <a:cs typeface="Times New Roman" panose="02020603050405020304" pitchFamily="18" charset="0"/>
                        </a:rPr>
                        <a:t>Battery</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1">
                        <a:lumMod val="20000"/>
                        <a:lumOff val="80000"/>
                      </a:schemeClr>
                    </a:solidFill>
                  </a:tcPr>
                </a:tc>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Insulation materials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2642416606"/>
                  </a:ext>
                </a:extLst>
              </a:tr>
              <a:tr h="138792">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Solid state batteries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Expanded polystyrene, polystyrene</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extLst>
                  <a:ext uri="{0D108BD9-81ED-4DB2-BD59-A6C34878D82A}">
                    <a16:rowId xmlns:a16="http://schemas.microsoft.com/office/drawing/2014/main" val="3777736825"/>
                  </a:ext>
                </a:extLst>
              </a:tr>
              <a:tr h="277585">
                <a:tc rowSpan="2">
                  <a:txBody>
                    <a:bodyPr/>
                    <a:lstStyle/>
                    <a:p>
                      <a:pPr algn="ctr">
                        <a:lnSpc>
                          <a:spcPct val="107000"/>
                        </a:lnSpc>
                        <a:spcBef>
                          <a:spcPts val="3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rowSpan="2">
                  <a:txBody>
                    <a:bodyPr/>
                    <a:lstStyle/>
                    <a:p>
                      <a:pPr>
                        <a:lnSpc>
                          <a:spcPct val="107000"/>
                        </a:lnSpc>
                        <a:spcBef>
                          <a:spcPts val="100"/>
                        </a:spcBef>
                        <a:spcAft>
                          <a:spcPts val="100"/>
                        </a:spcAft>
                      </a:pPr>
                      <a:r>
                        <a:rPr lang="en-US" sz="1050" dirty="0" smtClean="0">
                          <a:effectLst/>
                          <a:latin typeface="+mj-lt"/>
                          <a:ea typeface="Calibri" panose="020F0502020204030204" pitchFamily="34" charset="0"/>
                          <a:cs typeface="Times New Roman" panose="02020603050405020304" pitchFamily="18" charset="0"/>
                        </a:rPr>
                        <a:t>CDs, audio drives, floppy disks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1">
                        <a:lumMod val="20000"/>
                        <a:lumOff val="80000"/>
                      </a:schemeClr>
                    </a:solidFill>
                  </a:tcPr>
                </a:tc>
                <a:tc>
                  <a:txBody>
                    <a:bodyPr/>
                    <a:lstStyle/>
                    <a:p>
                      <a:pPr algn="ctr">
                        <a:lnSpc>
                          <a:spcPct val="107000"/>
                        </a:lnSpc>
                        <a:spcBef>
                          <a:spcPts val="2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en-US" sz="1050" dirty="0" smtClean="0">
                          <a:effectLst/>
                          <a:latin typeface="+mj-lt"/>
                          <a:ea typeface="Calibri" panose="020F0502020204030204" pitchFamily="34" charset="0"/>
                          <a:cs typeface="Times New Roman" panose="02020603050405020304" pitchFamily="18" charset="0"/>
                        </a:rPr>
                        <a:t>Acid tars, </a:t>
                      </a:r>
                      <a:r>
                        <a:rPr lang="en-US" sz="1050" dirty="0" smtClean="0">
                          <a:latin typeface="+mj-lt"/>
                        </a:rPr>
                        <a:t>acid sludge, </a:t>
                      </a:r>
                      <a:r>
                        <a:rPr lang="en-US" sz="1050" dirty="0" smtClean="0">
                          <a:effectLst/>
                          <a:latin typeface="+mj-lt"/>
                          <a:ea typeface="Calibri" panose="020F0502020204030204" pitchFamily="34" charset="0"/>
                          <a:cs typeface="Times New Roman" panose="02020603050405020304" pitchFamily="18" charset="0"/>
                        </a:rPr>
                        <a:t>waste from oil refineries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1293265041"/>
                  </a:ext>
                </a:extLst>
              </a:tr>
              <a:tr h="186858">
                <a:tc vMerge="1">
                  <a:txBody>
                    <a:bodyPr/>
                    <a:lstStyle/>
                    <a:p>
                      <a:endParaRPr lang="ru-RU"/>
                    </a:p>
                  </a:txBody>
                  <a:tcPr/>
                </a:tc>
                <a:tc vMerge="1">
                  <a:txBody>
                    <a:bodyPr/>
                    <a:lstStyle/>
                    <a:p>
                      <a:endParaRPr lang="ru-RU"/>
                    </a:p>
                  </a:txBody>
                  <a:tcPr/>
                </a:tc>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Oil sludge</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3105361064"/>
                  </a:ext>
                </a:extLst>
              </a:tr>
              <a:tr h="277585">
                <a:tc>
                  <a:txBody>
                    <a:bodyPr/>
                    <a:lstStyle/>
                    <a:p>
                      <a:pPr algn="ctr">
                        <a:lnSpc>
                          <a:spcPct val="107000"/>
                        </a:lnSpc>
                        <a:spcBef>
                          <a:spcPts val="3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Telephone cable, electrical cable</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1">
                        <a:lumMod val="20000"/>
                        <a:lumOff val="80000"/>
                      </a:schemeClr>
                    </a:solidFill>
                  </a:tcPr>
                </a:tc>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Drill cuttings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4189258945"/>
                  </a:ext>
                </a:extLst>
              </a:tr>
              <a:tr h="416377">
                <a:tc>
                  <a:txBody>
                    <a:bodyPr/>
                    <a:lstStyle/>
                    <a:p>
                      <a:pPr algn="ctr">
                        <a:lnSpc>
                          <a:spcPct val="107000"/>
                        </a:lnSpc>
                        <a:spcBef>
                          <a:spcPts val="3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sk-SK" sz="1050" dirty="0" smtClean="0">
                          <a:effectLst/>
                          <a:latin typeface="+mj-lt"/>
                        </a:rPr>
                        <a:t>Medical waste</a:t>
                      </a:r>
                      <a:r>
                        <a:rPr lang="ru-RU" sz="1050" dirty="0" smtClean="0">
                          <a:effectLst/>
                          <a:latin typeface="+mj-lt"/>
                        </a:rPr>
                        <a:t> </a:t>
                      </a:r>
                    </a:p>
                    <a:p>
                      <a:pPr>
                        <a:lnSpc>
                          <a:spcPct val="107000"/>
                        </a:lnSpc>
                        <a:spcBef>
                          <a:spcPts val="100"/>
                        </a:spcBef>
                        <a:spcAft>
                          <a:spcPts val="100"/>
                        </a:spcAft>
                      </a:pPr>
                      <a:r>
                        <a:rPr lang="sk-SK" sz="1050" i="1" dirty="0" smtClean="0">
                          <a:effectLst/>
                          <a:latin typeface="+mj-lt"/>
                          <a:ea typeface="Calibri" panose="020F0502020204030204" pitchFamily="34" charset="0"/>
                          <a:cs typeface="Times New Roman" panose="02020603050405020304" pitchFamily="18" charset="0"/>
                        </a:rPr>
                        <a:t>syringes, dropper systems, gloves, shoe covers, masks</a:t>
                      </a:r>
                      <a:endParaRPr lang="ru-RU" sz="1050" i="1"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rowSpan="2">
                  <a:txBody>
                    <a:bodyPr/>
                    <a:lstStyle/>
                    <a:p>
                      <a:pPr algn="ctr">
                        <a:lnSpc>
                          <a:spcPct val="107000"/>
                        </a:lnSpc>
                        <a:spcBef>
                          <a:spcPts val="6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rowSpan="2">
                  <a:txBody>
                    <a:bodyPr/>
                    <a:lstStyle/>
                    <a:p>
                      <a:pPr>
                        <a:lnSpc>
                          <a:spcPct val="107000"/>
                        </a:lnSpc>
                        <a:spcBef>
                          <a:spcPts val="100"/>
                        </a:spcBef>
                        <a:spcAft>
                          <a:spcPts val="100"/>
                        </a:spcAft>
                      </a:pPr>
                      <a:r>
                        <a:rPr lang="en-US" sz="1050" dirty="0" smtClean="0">
                          <a:effectLst/>
                          <a:latin typeface="+mj-lt"/>
                        </a:rPr>
                        <a:t>Rubber personal protective equipment, including for employees of nuclear power plants</a:t>
                      </a:r>
                      <a:endParaRPr lang="ru-RU" sz="1050" dirty="0" smtClean="0">
                        <a:effectLst/>
                        <a:latin typeface="+mj-lt"/>
                      </a:endParaRPr>
                    </a:p>
                    <a:p>
                      <a:pPr>
                        <a:lnSpc>
                          <a:spcPct val="107000"/>
                        </a:lnSpc>
                        <a:spcBef>
                          <a:spcPts val="100"/>
                        </a:spcBef>
                        <a:spcAft>
                          <a:spcPts val="100"/>
                        </a:spcAft>
                      </a:pPr>
                      <a:r>
                        <a:rPr lang="ru-RU" sz="1050" dirty="0" smtClean="0">
                          <a:effectLst/>
                          <a:latin typeface="+mj-lt"/>
                        </a:rPr>
                        <a:t> </a:t>
                      </a:r>
                      <a:r>
                        <a:rPr lang="en-US" sz="1050" i="1" dirty="0" smtClean="0">
                          <a:effectLst/>
                          <a:latin typeface="+mj-lt"/>
                        </a:rPr>
                        <a:t>gas masks, overalls, boots, gloves</a:t>
                      </a:r>
                      <a:endParaRPr lang="ru-RU" sz="1050" i="1"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extLst>
                  <a:ext uri="{0D108BD9-81ED-4DB2-BD59-A6C34878D82A}">
                    <a16:rowId xmlns:a16="http://schemas.microsoft.com/office/drawing/2014/main" val="500768499"/>
                  </a:ext>
                </a:extLst>
              </a:tr>
              <a:tr h="311173">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Medicines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4264482232"/>
                  </a:ext>
                </a:extLst>
              </a:tr>
              <a:tr h="138792">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Hard paraffins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1">
                        <a:lumMod val="20000"/>
                        <a:lumOff val="80000"/>
                      </a:schemeClr>
                    </a:solidFill>
                  </a:tcPr>
                </a:tc>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just">
                        <a:lnSpc>
                          <a:spcPct val="107000"/>
                        </a:lnSpc>
                        <a:spcBef>
                          <a:spcPts val="100"/>
                        </a:spcBef>
                        <a:spcAft>
                          <a:spcPts val="100"/>
                        </a:spcAft>
                      </a:pPr>
                      <a:r>
                        <a:rPr lang="en-US" sz="1050" dirty="0" smtClean="0">
                          <a:effectLst/>
                          <a:latin typeface="+mj-lt"/>
                          <a:ea typeface="+mn-ea"/>
                          <a:cs typeface="+mn-cs"/>
                        </a:rPr>
                        <a:t>Used</a:t>
                      </a:r>
                      <a:r>
                        <a:rPr lang="en-US" sz="1050" baseline="0" dirty="0" smtClean="0">
                          <a:effectLst/>
                          <a:latin typeface="+mj-lt"/>
                          <a:ea typeface="+mn-ea"/>
                          <a:cs typeface="+mn-cs"/>
                        </a:rPr>
                        <a:t> oil</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3221391077"/>
                  </a:ext>
                </a:extLst>
              </a:tr>
              <a:tr h="416377">
                <a:tc>
                  <a:txBody>
                    <a:bodyPr/>
                    <a:lstStyle/>
                    <a:p>
                      <a:pPr algn="ctr">
                        <a:lnSpc>
                          <a:spcPct val="107000"/>
                        </a:lnSpc>
                        <a:spcBef>
                          <a:spcPts val="10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en-US" sz="1050" dirty="0" smtClean="0">
                          <a:effectLst/>
                          <a:latin typeface="+mj-lt"/>
                          <a:ea typeface="Calibri" panose="020F0502020204030204" pitchFamily="34" charset="0"/>
                          <a:cs typeface="Times New Roman" panose="02020603050405020304" pitchFamily="18" charset="0"/>
                        </a:rPr>
                        <a:t>Waste from paint and varnish production</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gn="ctr">
                        <a:lnSpc>
                          <a:spcPct val="107000"/>
                        </a:lnSpc>
                        <a:spcBef>
                          <a:spcPts val="3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en-US" sz="1050" dirty="0" smtClean="0">
                          <a:effectLst/>
                          <a:latin typeface="+mj-lt"/>
                          <a:ea typeface="Calibri" panose="020F0502020204030204" pitchFamily="34" charset="0"/>
                          <a:cs typeface="Times New Roman" panose="02020603050405020304" pitchFamily="18" charset="0"/>
                        </a:rPr>
                        <a:t>Oiled Scale at metallurgical plants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extLst>
                  <a:ext uri="{0D108BD9-81ED-4DB2-BD59-A6C34878D82A}">
                    <a16:rowId xmlns:a16="http://schemas.microsoft.com/office/drawing/2014/main" val="3063953432"/>
                  </a:ext>
                </a:extLst>
              </a:tr>
              <a:tr h="277585">
                <a:tc>
                  <a:txBody>
                    <a:bodyPr/>
                    <a:lstStyle/>
                    <a:p>
                      <a:pPr algn="ctr">
                        <a:lnSpc>
                          <a:spcPct val="107000"/>
                        </a:lnSpc>
                        <a:spcBef>
                          <a:spcPts val="1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bg1"/>
                    </a:solidFill>
                  </a:tcPr>
                </a:tc>
                <a:tc>
                  <a:txBody>
                    <a:bodyPr/>
                    <a:lstStyle/>
                    <a:p>
                      <a:pPr>
                        <a:lnSpc>
                          <a:spcPct val="107000"/>
                        </a:lnSpc>
                        <a:spcBef>
                          <a:spcPts val="100"/>
                        </a:spcBef>
                        <a:spcAft>
                          <a:spcPts val="100"/>
                        </a:spcAft>
                      </a:pPr>
                      <a:r>
                        <a:rPr lang="sk-SK" sz="1050" dirty="0" smtClean="0">
                          <a:effectLst/>
                          <a:latin typeface="+mj-lt"/>
                          <a:ea typeface="Calibri" panose="020F0502020204030204" pitchFamily="34" charset="0"/>
                          <a:cs typeface="Times New Roman" panose="02020603050405020304" pitchFamily="18" charset="0"/>
                        </a:rPr>
                        <a:t>Coals, coal tar</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1">
                        <a:lumMod val="20000"/>
                        <a:lumOff val="80000"/>
                      </a:schemeClr>
                    </a:solidFill>
                  </a:tcPr>
                </a:tc>
                <a:tc>
                  <a:txBody>
                    <a:bodyPr/>
                    <a:lstStyle/>
                    <a:p>
                      <a:pPr algn="ctr">
                        <a:lnSpc>
                          <a:spcPct val="107000"/>
                        </a:lnSpc>
                        <a:spcBef>
                          <a:spcPts val="300"/>
                        </a:spcBef>
                        <a:spcAft>
                          <a:spcPts val="100"/>
                        </a:spcAft>
                      </a:pPr>
                      <a:r>
                        <a:rPr lang="ru-RU" sz="1050" dirty="0">
                          <a:effectLst/>
                          <a:latin typeface="+mj-lt"/>
                        </a:rPr>
                        <a:t> </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solidFill>
                      <a:schemeClr val="bg1"/>
                    </a:solidFill>
                  </a:tcPr>
                </a:tc>
                <a:tc>
                  <a:txBody>
                    <a:bodyPr/>
                    <a:lstStyle/>
                    <a:p>
                      <a:pPr>
                        <a:lnSpc>
                          <a:spcPct val="107000"/>
                        </a:lnSpc>
                        <a:spcBef>
                          <a:spcPts val="100"/>
                        </a:spcBef>
                        <a:spcAft>
                          <a:spcPts val="100"/>
                        </a:spcAft>
                      </a:pPr>
                      <a:r>
                        <a:rPr lang="en-US" sz="1050" dirty="0" smtClean="0">
                          <a:effectLst/>
                          <a:latin typeface="+mj-lt"/>
                          <a:ea typeface="Calibri" panose="020F0502020204030204" pitchFamily="34" charset="0"/>
                          <a:cs typeface="Times New Roman" panose="02020603050405020304" pitchFamily="18" charset="0"/>
                        </a:rPr>
                        <a:t>Water contaminated with oil and oil products</a:t>
                      </a:r>
                      <a:endParaRPr lang="ru-RU" sz="1050" dirty="0">
                        <a:effectLst/>
                        <a:latin typeface="+mj-lt"/>
                        <a:ea typeface="Calibri" panose="020F0502020204030204" pitchFamily="34" charset="0"/>
                        <a:cs typeface="Times New Roman" panose="02020603050405020304" pitchFamily="18" charset="0"/>
                      </a:endParaRPr>
                    </a:p>
                  </a:txBody>
                  <a:tcPr marL="46148" marR="46148" marT="0" marB="0" anchor="ctr">
                    <a:solidFill>
                      <a:schemeClr val="accent5">
                        <a:lumMod val="20000"/>
                        <a:lumOff val="80000"/>
                      </a:schemeClr>
                    </a:solidFill>
                  </a:tcPr>
                </a:tc>
                <a:extLst>
                  <a:ext uri="{0D108BD9-81ED-4DB2-BD59-A6C34878D82A}">
                    <a16:rowId xmlns:a16="http://schemas.microsoft.com/office/drawing/2014/main" val="4103544350"/>
                  </a:ext>
                </a:extLst>
              </a:tr>
            </a:tbl>
          </a:graphicData>
        </a:graphic>
      </p:graphicFrame>
      <p:sp>
        <p:nvSpPr>
          <p:cNvPr id="6" name="Заголовок 1"/>
          <p:cNvSpPr txBox="1">
            <a:spLocks/>
          </p:cNvSpPr>
          <p:nvPr/>
        </p:nvSpPr>
        <p:spPr>
          <a:xfrm>
            <a:off x="456269" y="88488"/>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5744183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311684" y="9498969"/>
            <a:ext cx="439038" cy="209831"/>
          </a:xfrm>
        </p:spPr>
        <p:txBody>
          <a:bodyPr/>
          <a:lstStyle/>
          <a:p>
            <a:fld id="{B921E145-9CF5-4A16-A018-E741A7E147D5}" type="slidenum">
              <a:rPr lang="ru-RU" smtClean="0"/>
              <a:t>6</a:t>
            </a:fld>
            <a:endParaRPr lang="ru-RU"/>
          </a:p>
        </p:txBody>
      </p:sp>
      <p:sp>
        <p:nvSpPr>
          <p:cNvPr id="6" name="Текст 2"/>
          <p:cNvSpPr txBox="1">
            <a:spLocks/>
          </p:cNvSpPr>
          <p:nvPr/>
        </p:nvSpPr>
        <p:spPr>
          <a:xfrm>
            <a:off x="464168" y="4662488"/>
            <a:ext cx="5915025" cy="4836481"/>
          </a:xfrm>
          <a:prstGeom prst="rect">
            <a:avLst/>
          </a:prstGeom>
        </p:spPr>
        <p:txBody>
          <a:bodyPr>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1200"/>
              </a:spcBef>
              <a:buNone/>
            </a:pPr>
            <a:r>
              <a:rPr lang="en-US" dirty="0" smtClean="0">
                <a:solidFill>
                  <a:srgbClr val="0066FF"/>
                </a:solidFill>
                <a:latin typeface="+mj-lt"/>
              </a:rPr>
              <a:t>After waste recovery</a:t>
            </a:r>
            <a:endParaRPr lang="ru-RU" dirty="0" smtClean="0">
              <a:solidFill>
                <a:srgbClr val="0066FF"/>
              </a:solidFill>
              <a:latin typeface="+mj-lt"/>
            </a:endParaRPr>
          </a:p>
          <a:p>
            <a:pPr marL="0" indent="0">
              <a:spcBef>
                <a:spcPts val="1200"/>
              </a:spcBef>
              <a:buNone/>
            </a:pPr>
            <a:r>
              <a:rPr lang="en-US" sz="1400" b="1" dirty="0">
                <a:solidFill>
                  <a:srgbClr val="3333CC"/>
                </a:solidFill>
              </a:rPr>
              <a:t>After the recovery of hydrocarbon waste, a product group is produced, which is:</a:t>
            </a:r>
            <a:endParaRPr lang="ru-RU" sz="1400" b="1" dirty="0">
              <a:solidFill>
                <a:srgbClr val="3333CC"/>
              </a:solidFill>
            </a:endParaRPr>
          </a:p>
          <a:p>
            <a:pPr marL="0" indent="0">
              <a:spcBef>
                <a:spcPts val="900"/>
              </a:spcBef>
              <a:buNone/>
            </a:pPr>
            <a:r>
              <a:rPr lang="en-US" sz="1400" b="1" dirty="0" smtClean="0">
                <a:solidFill>
                  <a:srgbClr val="3333CC"/>
                </a:solidFill>
                <a:latin typeface="+mj-lt"/>
              </a:rPr>
              <a:t>Liquid hydrocarbon</a:t>
            </a:r>
            <a:endParaRPr lang="ru-RU" sz="1400" b="1" dirty="0" smtClean="0">
              <a:solidFill>
                <a:srgbClr val="3333CC"/>
              </a:solidFill>
              <a:latin typeface="+mj-lt"/>
            </a:endParaRPr>
          </a:p>
          <a:p>
            <a:pPr marL="0" lvl="0" indent="0" algn="just">
              <a:lnSpc>
                <a:spcPct val="110000"/>
              </a:lnSpc>
              <a:spcBef>
                <a:spcPts val="300"/>
              </a:spcBef>
              <a:buNone/>
            </a:pPr>
            <a:r>
              <a:rPr lang="en-US" sz="1400" dirty="0"/>
              <a:t>The chemical composition depends on the type of waste and is a mixture of liquid hydrocarbons from which can get:</a:t>
            </a:r>
            <a:endParaRPr lang="ru-RU" sz="1400" dirty="0"/>
          </a:p>
          <a:p>
            <a:pPr marL="357188" lvl="0" algn="just">
              <a:spcBef>
                <a:spcPts val="200"/>
              </a:spcBef>
            </a:pPr>
            <a:r>
              <a:rPr lang="sk-SK" sz="1400" dirty="0"/>
              <a:t>gasoline, diesel fuel, kerosene, ethers, solvents, benzenes and more.</a:t>
            </a:r>
            <a:endParaRPr lang="ru-RU" sz="1400" dirty="0"/>
          </a:p>
          <a:p>
            <a:pPr marL="0" lvl="0" indent="0">
              <a:spcBef>
                <a:spcPts val="600"/>
              </a:spcBef>
              <a:buNone/>
            </a:pPr>
            <a:r>
              <a:rPr lang="en-US" sz="1400" dirty="0"/>
              <a:t>Liquid hydrocarbons can be used for</a:t>
            </a:r>
            <a:r>
              <a:rPr lang="ru-RU" sz="1400" dirty="0"/>
              <a:t>:</a:t>
            </a:r>
          </a:p>
          <a:p>
            <a:pPr marL="357188" lvl="0">
              <a:spcBef>
                <a:spcPts val="200"/>
              </a:spcBef>
            </a:pPr>
            <a:r>
              <a:rPr lang="sk-SK" sz="1400" dirty="0"/>
              <a:t>refineries as a substitute for fossil fuels</a:t>
            </a:r>
            <a:r>
              <a:rPr lang="ru-RU" sz="1400" dirty="0"/>
              <a:t>; </a:t>
            </a:r>
          </a:p>
          <a:p>
            <a:pPr marL="357188" lvl="0">
              <a:spcBef>
                <a:spcPts val="200"/>
              </a:spcBef>
            </a:pPr>
            <a:r>
              <a:rPr lang="en-US" sz="1400" dirty="0"/>
              <a:t>petrochemical enterprises as a substitute for fossil raw materials;</a:t>
            </a:r>
            <a:endParaRPr lang="uk-UA" sz="1400" dirty="0"/>
          </a:p>
          <a:p>
            <a:pPr marL="357188" lvl="0">
              <a:spcBef>
                <a:spcPts val="200"/>
              </a:spcBef>
            </a:pPr>
            <a:r>
              <a:rPr lang="en-US" sz="1400" dirty="0"/>
              <a:t>production of electrical energy.</a:t>
            </a:r>
            <a:endParaRPr lang="ru-RU" sz="1400" dirty="0"/>
          </a:p>
          <a:p>
            <a:pPr marL="0" indent="0">
              <a:spcBef>
                <a:spcPts val="900"/>
              </a:spcBef>
              <a:buNone/>
            </a:pPr>
            <a:r>
              <a:rPr lang="en-US" sz="1400" b="1" dirty="0">
                <a:solidFill>
                  <a:srgbClr val="3333CC"/>
                </a:solidFill>
                <a:latin typeface="+mj-lt"/>
              </a:rPr>
              <a:t>H</a:t>
            </a:r>
            <a:r>
              <a:rPr lang="sk-SK" sz="1400" b="1" dirty="0" smtClean="0">
                <a:solidFill>
                  <a:srgbClr val="3333CC"/>
                </a:solidFill>
                <a:latin typeface="+mj-lt"/>
              </a:rPr>
              <a:t>ydrocarbon </a:t>
            </a:r>
            <a:r>
              <a:rPr lang="sk-SK" sz="1400" b="1" dirty="0">
                <a:solidFill>
                  <a:srgbClr val="3333CC"/>
                </a:solidFill>
                <a:latin typeface="+mj-lt"/>
              </a:rPr>
              <a:t>gas</a:t>
            </a:r>
            <a:endParaRPr lang="ru-RU" sz="1400" b="1" dirty="0" smtClean="0">
              <a:solidFill>
                <a:srgbClr val="3333CC"/>
              </a:solidFill>
              <a:latin typeface="+mj-lt"/>
            </a:endParaRPr>
          </a:p>
          <a:p>
            <a:pPr marL="0" lvl="0" indent="0" algn="just">
              <a:lnSpc>
                <a:spcPct val="110000"/>
              </a:lnSpc>
              <a:spcBef>
                <a:spcPts val="300"/>
              </a:spcBef>
              <a:buNone/>
            </a:pPr>
            <a:r>
              <a:rPr lang="en-US" sz="1400" dirty="0"/>
              <a:t>The composition of the gas depends on the type of waste and is a mixture of hydrocarbon gases such as hydrogen, methane, ethane and other gases.</a:t>
            </a:r>
            <a:r>
              <a:rPr lang="ru-RU" sz="1400" dirty="0"/>
              <a:t>.</a:t>
            </a:r>
          </a:p>
          <a:p>
            <a:pPr marL="0" lvl="0" indent="0" algn="just">
              <a:spcBef>
                <a:spcPts val="600"/>
              </a:spcBef>
              <a:buNone/>
            </a:pPr>
            <a:r>
              <a:rPr lang="en-US" sz="1400" dirty="0" smtClean="0"/>
              <a:t>Hydrocarbon </a:t>
            </a:r>
            <a:r>
              <a:rPr lang="en-US" sz="1400" dirty="0"/>
              <a:t>gas can be used </a:t>
            </a:r>
            <a:r>
              <a:rPr lang="en-US" sz="1400" dirty="0" smtClean="0"/>
              <a:t>for</a:t>
            </a:r>
            <a:r>
              <a:rPr lang="ru-RU" sz="1400" dirty="0" smtClean="0"/>
              <a:t>:</a:t>
            </a:r>
            <a:endParaRPr lang="ru-RU" sz="1400" dirty="0"/>
          </a:p>
          <a:p>
            <a:pPr marL="357188" lvl="0" algn="just">
              <a:spcBef>
                <a:spcPts val="300"/>
              </a:spcBef>
            </a:pPr>
            <a:r>
              <a:rPr lang="en-US" sz="1400" dirty="0"/>
              <a:t>production of hydrogen;</a:t>
            </a:r>
          </a:p>
          <a:p>
            <a:pPr marL="357188" lvl="0" algn="just">
              <a:spcBef>
                <a:spcPts val="300"/>
              </a:spcBef>
            </a:pPr>
            <a:r>
              <a:rPr lang="en-US" sz="1400" dirty="0"/>
              <a:t>production of other gases;</a:t>
            </a:r>
          </a:p>
          <a:p>
            <a:pPr marL="357188" lvl="0" algn="just">
              <a:spcBef>
                <a:spcPts val="300"/>
              </a:spcBef>
            </a:pPr>
            <a:r>
              <a:rPr lang="en-US" sz="1400" dirty="0"/>
              <a:t>electricity generation</a:t>
            </a:r>
            <a:r>
              <a:rPr lang="ru-RU" sz="1400" dirty="0"/>
              <a:t>.</a:t>
            </a:r>
          </a:p>
          <a:p>
            <a:pPr marL="0" indent="0">
              <a:spcBef>
                <a:spcPts val="900"/>
              </a:spcBef>
              <a:buNone/>
            </a:pPr>
            <a:r>
              <a:rPr lang="sk-SK" sz="1400" b="1" dirty="0" smtClean="0">
                <a:solidFill>
                  <a:srgbClr val="3333CC"/>
                </a:solidFill>
              </a:rPr>
              <a:t>Ash </a:t>
            </a:r>
            <a:r>
              <a:rPr lang="sk-SK" sz="1400" b="1" dirty="0">
                <a:solidFill>
                  <a:srgbClr val="3333CC"/>
                </a:solidFill>
              </a:rPr>
              <a:t>residue</a:t>
            </a:r>
            <a:r>
              <a:rPr lang="ru-RU" sz="1400" dirty="0">
                <a:solidFill>
                  <a:srgbClr val="3333CC"/>
                </a:solidFill>
              </a:rPr>
              <a:t> </a:t>
            </a:r>
            <a:endParaRPr lang="ru-RU" sz="1400" dirty="0" smtClean="0">
              <a:solidFill>
                <a:srgbClr val="3333CC"/>
              </a:solidFill>
              <a:latin typeface="+mj-lt"/>
            </a:endParaRPr>
          </a:p>
          <a:p>
            <a:pPr marL="0" indent="0">
              <a:spcBef>
                <a:spcPts val="300"/>
              </a:spcBef>
              <a:buNone/>
            </a:pPr>
            <a:r>
              <a:rPr lang="en-US" sz="1400" dirty="0" smtClean="0"/>
              <a:t>The </a:t>
            </a:r>
            <a:r>
              <a:rPr lang="en-US" sz="1400" dirty="0"/>
              <a:t>chemical composition depends on the type of waste and is</a:t>
            </a:r>
            <a:r>
              <a:rPr lang="ru-RU" sz="1400" dirty="0" smtClean="0"/>
              <a:t>:</a:t>
            </a:r>
            <a:endParaRPr lang="ru-RU" sz="1400" dirty="0"/>
          </a:p>
          <a:p>
            <a:pPr marL="357188" lvl="0" indent="-180975">
              <a:spcBef>
                <a:spcPts val="300"/>
              </a:spcBef>
            </a:pPr>
            <a:r>
              <a:rPr lang="en-US" sz="1400" dirty="0"/>
              <a:t>carbon</a:t>
            </a:r>
            <a:r>
              <a:rPr lang="ru-RU" sz="1400" dirty="0"/>
              <a:t>;</a:t>
            </a:r>
          </a:p>
          <a:p>
            <a:pPr marL="357188" lvl="0" indent="-180975">
              <a:spcBef>
                <a:spcPts val="300"/>
              </a:spcBef>
            </a:pPr>
            <a:r>
              <a:rPr lang="en-US" sz="1400" dirty="0"/>
              <a:t>inorganic compounds, depending on the type of waste</a:t>
            </a:r>
            <a:r>
              <a:rPr lang="ru-RU" sz="1400" dirty="0"/>
              <a:t>.</a:t>
            </a:r>
          </a:p>
          <a:p>
            <a:pPr marL="0" lvl="0" indent="0">
              <a:spcBef>
                <a:spcPts val="600"/>
              </a:spcBef>
              <a:buNone/>
            </a:pPr>
            <a:r>
              <a:rPr lang="ru-RU" sz="1400" dirty="0"/>
              <a:t>С</a:t>
            </a:r>
            <a:r>
              <a:rPr lang="sk-SK" sz="1400" dirty="0"/>
              <a:t>an make from carbon</a:t>
            </a:r>
            <a:r>
              <a:rPr lang="ru-RU" sz="1400" dirty="0"/>
              <a:t>:</a:t>
            </a:r>
          </a:p>
          <a:p>
            <a:pPr marL="357188" lvl="0">
              <a:spcBef>
                <a:spcPts val="300"/>
              </a:spcBef>
            </a:pPr>
            <a:r>
              <a:rPr lang="en-US" sz="1400" dirty="0"/>
              <a:t>a</a:t>
            </a:r>
            <a:r>
              <a:rPr lang="sk-SK" sz="1400" dirty="0"/>
              <a:t>ctivated carbon;</a:t>
            </a:r>
            <a:endParaRPr lang="en-US" sz="1400" dirty="0"/>
          </a:p>
          <a:p>
            <a:pPr marL="357188" lvl="0">
              <a:spcBef>
                <a:spcPts val="300"/>
              </a:spcBef>
            </a:pPr>
            <a:r>
              <a:rPr lang="sk-SK" sz="1400" dirty="0"/>
              <a:t>filters;</a:t>
            </a:r>
            <a:endParaRPr lang="ru-RU" sz="1400" dirty="0"/>
          </a:p>
          <a:p>
            <a:pPr marL="357188" lvl="0">
              <a:spcBef>
                <a:spcPts val="300"/>
              </a:spcBef>
            </a:pPr>
            <a:r>
              <a:rPr lang="en-US" sz="1400" dirty="0"/>
              <a:t>recovered Carbon Black </a:t>
            </a:r>
            <a:r>
              <a:rPr lang="ru-RU" sz="1400" dirty="0"/>
              <a:t>(</a:t>
            </a:r>
            <a:r>
              <a:rPr lang="en-US" sz="1400" dirty="0" err="1"/>
              <a:t>rCB</a:t>
            </a:r>
            <a:r>
              <a:rPr lang="en-US" sz="1400" dirty="0"/>
              <a:t>)</a:t>
            </a:r>
            <a:r>
              <a:rPr lang="ru-RU" sz="1400" dirty="0"/>
              <a:t>.</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676" y="790575"/>
            <a:ext cx="5780008" cy="2081451"/>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676" y="2908058"/>
            <a:ext cx="1982315" cy="1345419"/>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1804" y="2908058"/>
            <a:ext cx="1927154" cy="1345419"/>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6771" y="2908058"/>
            <a:ext cx="1829611" cy="1327550"/>
          </a:xfrm>
          <a:prstGeom prst="rect">
            <a:avLst/>
          </a:prstGeom>
        </p:spPr>
      </p:pic>
      <p:sp>
        <p:nvSpPr>
          <p:cNvPr id="11" name="Заголовок 1"/>
          <p:cNvSpPr txBox="1">
            <a:spLocks/>
          </p:cNvSpPr>
          <p:nvPr/>
        </p:nvSpPr>
        <p:spPr>
          <a:xfrm>
            <a:off x="464168" y="126733"/>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4033647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288438" y="9504335"/>
            <a:ext cx="411916" cy="227712"/>
          </a:xfrm>
        </p:spPr>
        <p:txBody>
          <a:bodyPr/>
          <a:lstStyle/>
          <a:p>
            <a:fld id="{B921E145-9CF5-4A16-A018-E741A7E147D5}" type="slidenum">
              <a:rPr lang="ru-RU" smtClean="0"/>
              <a:t>7</a:t>
            </a:fld>
            <a:endParaRPr lang="ru-RU" dirty="0"/>
          </a:p>
        </p:txBody>
      </p:sp>
      <p:sp>
        <p:nvSpPr>
          <p:cNvPr id="6" name="Объект 2"/>
          <p:cNvSpPr txBox="1">
            <a:spLocks/>
          </p:cNvSpPr>
          <p:nvPr/>
        </p:nvSpPr>
        <p:spPr>
          <a:xfrm>
            <a:off x="513002" y="3300199"/>
            <a:ext cx="5775436" cy="614856"/>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1800" dirty="0">
                <a:solidFill>
                  <a:srgbClr val="0066FF"/>
                </a:solidFill>
                <a:latin typeface="+mj-lt"/>
              </a:rPr>
              <a:t>Technical characteristics of </a:t>
            </a:r>
            <a:r>
              <a:rPr lang="en-US" sz="1800" dirty="0" smtClean="0">
                <a:solidFill>
                  <a:srgbClr val="0066FF"/>
                </a:solidFill>
                <a:latin typeface="+mj-lt"/>
              </a:rPr>
              <a:t>TDP equipment </a:t>
            </a:r>
            <a:r>
              <a:rPr lang="en-US" sz="1800" dirty="0">
                <a:solidFill>
                  <a:srgbClr val="0066FF"/>
                </a:solidFill>
                <a:latin typeface="+mj-lt"/>
              </a:rPr>
              <a:t>for </a:t>
            </a:r>
            <a:r>
              <a:rPr lang="en-US" sz="1800" dirty="0" smtClean="0">
                <a:solidFill>
                  <a:srgbClr val="0066FF"/>
                </a:solidFill>
                <a:latin typeface="+mj-lt"/>
              </a:rPr>
              <a:t>plastic waste recovery </a:t>
            </a:r>
            <a:r>
              <a:rPr lang="en-US" sz="1800" dirty="0">
                <a:solidFill>
                  <a:srgbClr val="0066FF"/>
                </a:solidFill>
                <a:latin typeface="+mj-lt"/>
              </a:rPr>
              <a:t>up to 2</a:t>
            </a:r>
            <a:r>
              <a:rPr lang="en-US" sz="1800" dirty="0" smtClean="0">
                <a:solidFill>
                  <a:srgbClr val="0066FF"/>
                </a:solidFill>
                <a:latin typeface="+mj-lt"/>
              </a:rPr>
              <a:t>0,000 </a:t>
            </a:r>
            <a:r>
              <a:rPr lang="en-US" sz="1800" dirty="0">
                <a:solidFill>
                  <a:srgbClr val="0066FF"/>
                </a:solidFill>
                <a:latin typeface="+mj-lt"/>
              </a:rPr>
              <a:t>tons per year</a:t>
            </a:r>
            <a:endParaRPr lang="ru-RU" sz="1200" dirty="0" smtClean="0">
              <a:latin typeface="+mj-lt"/>
            </a:endParaRPr>
          </a:p>
          <a:p>
            <a:pPr marL="0" indent="0">
              <a:buFont typeface="Arial" panose="020B0604020202020204" pitchFamily="34" charset="0"/>
              <a:buNone/>
            </a:pPr>
            <a:endParaRPr lang="ru-RU" dirty="0"/>
          </a:p>
        </p:txBody>
      </p:sp>
      <p:sp>
        <p:nvSpPr>
          <p:cNvPr id="8" name="Объект 2"/>
          <p:cNvSpPr txBox="1">
            <a:spLocks/>
          </p:cNvSpPr>
          <p:nvPr/>
        </p:nvSpPr>
        <p:spPr>
          <a:xfrm>
            <a:off x="578199" y="4831994"/>
            <a:ext cx="5775436" cy="324649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ru-RU" sz="1200" dirty="0" smtClean="0">
                <a:latin typeface="+mj-lt"/>
              </a:rPr>
              <a:t> </a:t>
            </a:r>
          </a:p>
          <a:p>
            <a:pPr marL="0" indent="0">
              <a:buFont typeface="Arial" panose="020B0604020202020204" pitchFamily="34" charset="0"/>
              <a:buNone/>
            </a:pPr>
            <a:endParaRPr lang="ru-RU" sz="1200" dirty="0" smtClean="0">
              <a:latin typeface="+mj-lt"/>
            </a:endParaRPr>
          </a:p>
          <a:p>
            <a:pPr marL="0" indent="0">
              <a:buFont typeface="Arial" panose="020B0604020202020204" pitchFamily="34" charset="0"/>
              <a:buNone/>
            </a:pPr>
            <a:endParaRPr lang="ru-RU" dirty="0"/>
          </a:p>
        </p:txBody>
      </p:sp>
      <p:graphicFrame>
        <p:nvGraphicFramePr>
          <p:cNvPr id="9" name="Таблица 8"/>
          <p:cNvGraphicFramePr>
            <a:graphicFrameLocks noGrp="1"/>
          </p:cNvGraphicFramePr>
          <p:nvPr>
            <p:extLst>
              <p:ext uri="{D42A27DB-BD31-4B8C-83A1-F6EECF244321}">
                <p14:modId xmlns:p14="http://schemas.microsoft.com/office/powerpoint/2010/main" val="2722884660"/>
              </p:ext>
            </p:extLst>
          </p:nvPr>
        </p:nvGraphicFramePr>
        <p:xfrm>
          <a:off x="538162" y="4018825"/>
          <a:ext cx="5775436" cy="5166662"/>
        </p:xfrm>
        <a:graphic>
          <a:graphicData uri="http://schemas.openxmlformats.org/drawingml/2006/table">
            <a:tbl>
              <a:tblPr firstRow="1" firstCol="1" lastRow="1" lastCol="1" bandRow="1" bandCol="1">
                <a:tableStyleId>{5C22544A-7EE6-4342-B048-85BDC9FD1C3A}</a:tableStyleId>
              </a:tblPr>
              <a:tblGrid>
                <a:gridCol w="4307642">
                  <a:extLst>
                    <a:ext uri="{9D8B030D-6E8A-4147-A177-3AD203B41FA5}">
                      <a16:colId xmlns:a16="http://schemas.microsoft.com/office/drawing/2014/main" val="1875627652"/>
                    </a:ext>
                  </a:extLst>
                </a:gridCol>
                <a:gridCol w="1467794">
                  <a:extLst>
                    <a:ext uri="{9D8B030D-6E8A-4147-A177-3AD203B41FA5}">
                      <a16:colId xmlns:a16="http://schemas.microsoft.com/office/drawing/2014/main" val="3910425132"/>
                    </a:ext>
                  </a:extLst>
                </a:gridCol>
              </a:tblGrid>
              <a:tr h="472742">
                <a:tc>
                  <a:txBody>
                    <a:bodyPr/>
                    <a:lstStyle/>
                    <a:p>
                      <a:pPr marL="1034415">
                        <a:spcBef>
                          <a:spcPts val="40"/>
                        </a:spcBef>
                        <a:spcAft>
                          <a:spcPts val="0"/>
                        </a:spcAft>
                      </a:pPr>
                      <a:r>
                        <a:rPr lang="en-US" sz="1400" spc="-5" dirty="0" smtClean="0">
                          <a:effectLst/>
                          <a:latin typeface="+mj-lt"/>
                        </a:rPr>
                        <a:t>Name of parameters</a:t>
                      </a:r>
                      <a:endParaRPr lang="ru-RU" sz="14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0" indent="0" algn="ctr">
                        <a:spcBef>
                          <a:spcPts val="40"/>
                        </a:spcBef>
                        <a:spcAft>
                          <a:spcPts val="0"/>
                        </a:spcAft>
                      </a:pPr>
                      <a:r>
                        <a:rPr lang="en-US" sz="1400" dirty="0" smtClean="0">
                          <a:effectLst/>
                          <a:latin typeface="+mj-lt"/>
                        </a:rPr>
                        <a:t>Values</a:t>
                      </a:r>
                      <a:endParaRPr lang="ru-RU" sz="14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72319017"/>
                  </a:ext>
                </a:extLst>
              </a:tr>
              <a:tr h="391160">
                <a:tc>
                  <a:txBody>
                    <a:bodyPr/>
                    <a:lstStyle/>
                    <a:p>
                      <a:pPr marR="196850">
                        <a:lnSpc>
                          <a:spcPct val="113000"/>
                        </a:lnSpc>
                        <a:spcBef>
                          <a:spcPts val="200"/>
                        </a:spcBef>
                        <a:spcAft>
                          <a:spcPts val="0"/>
                        </a:spcAft>
                      </a:pPr>
                      <a:r>
                        <a:rPr lang="sk-SK" sz="1200" spc="-5" dirty="0" smtClean="0">
                          <a:effectLst/>
                          <a:latin typeface="+mj-lt"/>
                        </a:rPr>
                        <a:t>Nominal equipment performance</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88900" indent="0" algn="ctr">
                        <a:spcBef>
                          <a:spcPts val="200"/>
                        </a:spcBef>
                        <a:spcAft>
                          <a:spcPts val="0"/>
                        </a:spcAft>
                      </a:pPr>
                      <a:r>
                        <a:rPr lang="en-US" sz="1200" spc="-5" dirty="0" smtClean="0">
                          <a:effectLst/>
                          <a:latin typeface="+mj-lt"/>
                        </a:rPr>
                        <a:t>2.5</a:t>
                      </a:r>
                      <a:r>
                        <a:rPr lang="ru-RU" sz="1200" spc="-5" dirty="0" smtClean="0">
                          <a:effectLst/>
                          <a:latin typeface="+mj-lt"/>
                        </a:rPr>
                        <a:t> </a:t>
                      </a:r>
                      <a:r>
                        <a:rPr lang="en-US" sz="1200" spc="-5" dirty="0" smtClean="0">
                          <a:effectLst/>
                          <a:latin typeface="+mj-lt"/>
                        </a:rPr>
                        <a:t>tons</a:t>
                      </a:r>
                      <a:r>
                        <a:rPr lang="en-US" sz="1200" spc="-5" baseline="0" dirty="0" smtClean="0">
                          <a:effectLst/>
                          <a:latin typeface="+mj-lt"/>
                        </a:rPr>
                        <a:t> per hour</a:t>
                      </a:r>
                      <a:endParaRPr lang="ru-RU" sz="1100" dirty="0">
                        <a:effectLst/>
                        <a:latin typeface="+mj-lt"/>
                      </a:endParaRPr>
                    </a:p>
                    <a:p>
                      <a:pPr marL="88900" indent="0" algn="ctr">
                        <a:spcBef>
                          <a:spcPts val="200"/>
                        </a:spcBef>
                        <a:spcAft>
                          <a:spcPts val="0"/>
                        </a:spcAft>
                      </a:pPr>
                      <a:r>
                        <a:rPr lang="en-US" sz="1200" spc="-5" dirty="0" smtClean="0">
                          <a:effectLst/>
                          <a:latin typeface="+mj-lt"/>
                        </a:rPr>
                        <a:t>20</a:t>
                      </a:r>
                      <a:r>
                        <a:rPr lang="ru-RU" sz="1200" spc="-5" dirty="0">
                          <a:effectLst/>
                          <a:latin typeface="+mj-lt"/>
                        </a:rPr>
                        <a:t> 000 </a:t>
                      </a:r>
                      <a:r>
                        <a:rPr lang="en-US" sz="1200" spc="-5" dirty="0" smtClean="0">
                          <a:effectLst/>
                          <a:latin typeface="+mj-lt"/>
                        </a:rPr>
                        <a:t>tons</a:t>
                      </a:r>
                      <a:r>
                        <a:rPr lang="en-US" sz="1200" spc="-5" baseline="0" dirty="0" smtClean="0">
                          <a:effectLst/>
                          <a:latin typeface="+mj-lt"/>
                        </a:rPr>
                        <a:t> per year</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30428601"/>
                  </a:ext>
                </a:extLst>
              </a:tr>
              <a:tr h="391160">
                <a:tc>
                  <a:txBody>
                    <a:bodyPr/>
                    <a:lstStyle/>
                    <a:p>
                      <a:pPr marL="21590">
                        <a:spcBef>
                          <a:spcPts val="200"/>
                        </a:spcBef>
                        <a:spcAft>
                          <a:spcPts val="0"/>
                        </a:spcAft>
                      </a:pPr>
                      <a:r>
                        <a:rPr lang="en-US" sz="1200" spc="-5" dirty="0" smtClean="0">
                          <a:effectLst/>
                          <a:latin typeface="+mj-lt"/>
                        </a:rPr>
                        <a:t>Operation mode</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88900" indent="0" algn="ctr">
                        <a:spcBef>
                          <a:spcPts val="200"/>
                        </a:spcBef>
                        <a:spcAft>
                          <a:spcPts val="0"/>
                        </a:spcAft>
                      </a:pPr>
                      <a:r>
                        <a:rPr lang="sk-SK" sz="1200" spc="-5" dirty="0" smtClean="0">
                          <a:effectLst/>
                          <a:latin typeface="+mj-lt"/>
                        </a:rPr>
                        <a:t>Continuous</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3909829"/>
                  </a:ext>
                </a:extLst>
              </a:tr>
              <a:tr h="391160">
                <a:tc>
                  <a:txBody>
                    <a:bodyPr/>
                    <a:lstStyle/>
                    <a:p>
                      <a:pPr marL="21590" marR="274320">
                        <a:spcBef>
                          <a:spcPts val="200"/>
                        </a:spcBef>
                        <a:spcAft>
                          <a:spcPts val="0"/>
                        </a:spcAft>
                      </a:pPr>
                      <a:r>
                        <a:rPr lang="en-US" sz="1200" spc="-5" dirty="0" smtClean="0">
                          <a:effectLst/>
                          <a:latin typeface="+mj-lt"/>
                        </a:rPr>
                        <a:t>Fuel consumption for equipment operation</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a:spcBef>
                          <a:spcPts val="200"/>
                        </a:spcBef>
                        <a:spcAft>
                          <a:spcPts val="0"/>
                        </a:spcAft>
                      </a:pPr>
                      <a:r>
                        <a:rPr lang="ru-RU" sz="1000" dirty="0">
                          <a:effectLst/>
                          <a:latin typeface="+mj-lt"/>
                        </a:rPr>
                        <a:t> </a:t>
                      </a:r>
                      <a:endParaRPr lang="ru-RU" sz="1100" dirty="0">
                        <a:effectLst/>
                        <a:latin typeface="+mj-lt"/>
                      </a:endParaRPr>
                    </a:p>
                    <a:p>
                      <a:pPr marL="3175" algn="ctr">
                        <a:spcBef>
                          <a:spcPts val="200"/>
                        </a:spcBef>
                        <a:spcAft>
                          <a:spcPts val="0"/>
                        </a:spcAft>
                      </a:pPr>
                      <a:r>
                        <a:rPr lang="ru-RU" sz="1200" dirty="0">
                          <a:effectLst/>
                          <a:latin typeface="+mj-lt"/>
                        </a:rPr>
                        <a:t> </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1381338"/>
                  </a:ext>
                </a:extLst>
              </a:tr>
              <a:tr h="391160">
                <a:tc>
                  <a:txBody>
                    <a:bodyPr/>
                    <a:lstStyle/>
                    <a:p>
                      <a:pPr marL="169545" marR="274320">
                        <a:spcBef>
                          <a:spcPts val="200"/>
                        </a:spcBef>
                        <a:spcAft>
                          <a:spcPts val="0"/>
                        </a:spcAft>
                      </a:pPr>
                      <a:r>
                        <a:rPr lang="ru-RU" sz="1200" dirty="0" smtClean="0">
                          <a:effectLst/>
                          <a:latin typeface="+mj-lt"/>
                        </a:rPr>
                        <a:t>-</a:t>
                      </a:r>
                      <a:r>
                        <a:rPr lang="ru-RU" sz="1200" baseline="0" dirty="0" smtClean="0">
                          <a:effectLst/>
                          <a:latin typeface="+mj-lt"/>
                        </a:rPr>
                        <a:t> </a:t>
                      </a:r>
                      <a:r>
                        <a:rPr lang="en-US" sz="1200" dirty="0" smtClean="0">
                          <a:effectLst/>
                          <a:latin typeface="+mj-lt"/>
                        </a:rPr>
                        <a:t>liquid hydrocarbons, from TDP equipment, liter per hour</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 algn="ctr">
                        <a:lnSpc>
                          <a:spcPct val="90000"/>
                        </a:lnSpc>
                        <a:spcBef>
                          <a:spcPts val="600"/>
                        </a:spcBef>
                        <a:spcAft>
                          <a:spcPts val="0"/>
                        </a:spcAft>
                      </a:pPr>
                      <a:r>
                        <a:rPr lang="en-US" sz="1200" spc="-10" dirty="0" smtClean="0">
                          <a:effectLst/>
                          <a:latin typeface="+mj-lt"/>
                        </a:rPr>
                        <a:t>up</a:t>
                      </a:r>
                      <a:r>
                        <a:rPr lang="en-US" sz="1200" spc="-10" baseline="0" dirty="0" smtClean="0">
                          <a:effectLst/>
                          <a:latin typeface="+mj-lt"/>
                        </a:rPr>
                        <a:t> to</a:t>
                      </a:r>
                      <a:r>
                        <a:rPr lang="ru-RU" sz="1200" dirty="0" smtClean="0">
                          <a:effectLst/>
                          <a:latin typeface="+mj-lt"/>
                        </a:rPr>
                        <a:t> </a:t>
                      </a:r>
                      <a:r>
                        <a:rPr lang="en-US" sz="1200" dirty="0" smtClean="0">
                          <a:effectLst/>
                          <a:latin typeface="+mj-lt"/>
                        </a:rPr>
                        <a:t>7</a:t>
                      </a:r>
                      <a:r>
                        <a:rPr lang="ru-RU" sz="1200" dirty="0" smtClean="0">
                          <a:effectLst/>
                          <a:latin typeface="+mj-lt"/>
                        </a:rPr>
                        <a:t>0</a:t>
                      </a:r>
                      <a:r>
                        <a:rPr lang="ru-RU" sz="1200" spc="-10" dirty="0">
                          <a:effectLst/>
                          <a:latin typeface="+mj-lt"/>
                        </a:rPr>
                        <a:t> </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0162624"/>
                  </a:ext>
                </a:extLst>
              </a:tr>
              <a:tr h="391160">
                <a:tc>
                  <a:txBody>
                    <a:bodyPr/>
                    <a:lstStyle/>
                    <a:p>
                      <a:pPr marL="169545" marR="274320">
                        <a:spcBef>
                          <a:spcPts val="200"/>
                        </a:spcBef>
                        <a:spcAft>
                          <a:spcPts val="0"/>
                        </a:spcAft>
                      </a:pPr>
                      <a:r>
                        <a:rPr lang="ru-RU" sz="1200" spc="-5" dirty="0" smtClean="0">
                          <a:effectLst/>
                          <a:latin typeface="+mj-lt"/>
                        </a:rPr>
                        <a:t>- </a:t>
                      </a:r>
                      <a:r>
                        <a:rPr lang="en-US" sz="1200" spc="-5" dirty="0" smtClean="0">
                          <a:effectLst/>
                          <a:latin typeface="+mj-lt"/>
                        </a:rPr>
                        <a:t>hydrocarbon gas, from equipment TDP, m³ per hour</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algn="ctr">
                        <a:spcBef>
                          <a:spcPts val="200"/>
                        </a:spcBef>
                        <a:spcAft>
                          <a:spcPts val="0"/>
                        </a:spcAft>
                      </a:pPr>
                      <a:r>
                        <a:rPr lang="en-US" sz="1200" spc="-10" dirty="0" smtClean="0">
                          <a:effectLst/>
                          <a:latin typeface="+mj-lt"/>
                        </a:rPr>
                        <a:t>up</a:t>
                      </a:r>
                      <a:r>
                        <a:rPr lang="en-US" sz="1200" spc="-10" baseline="0" dirty="0" smtClean="0">
                          <a:effectLst/>
                          <a:latin typeface="+mj-lt"/>
                        </a:rPr>
                        <a:t> to</a:t>
                      </a:r>
                      <a:r>
                        <a:rPr lang="ru-RU" sz="1200" dirty="0" smtClean="0">
                          <a:effectLst/>
                          <a:latin typeface="+mj-lt"/>
                        </a:rPr>
                        <a:t> </a:t>
                      </a:r>
                      <a:r>
                        <a:rPr lang="en-US" sz="1200" dirty="0" smtClean="0">
                          <a:effectLst/>
                          <a:latin typeface="+mj-lt"/>
                        </a:rPr>
                        <a:t>12</a:t>
                      </a:r>
                      <a:r>
                        <a:rPr lang="ru-RU" sz="1200" dirty="0" smtClean="0">
                          <a:effectLst/>
                          <a:latin typeface="+mj-lt"/>
                        </a:rPr>
                        <a:t>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27519748"/>
                  </a:ext>
                </a:extLst>
              </a:tr>
              <a:tr h="391160">
                <a:tc>
                  <a:txBody>
                    <a:bodyPr/>
                    <a:lstStyle/>
                    <a:p>
                      <a:pPr marL="21590" marR="223520">
                        <a:lnSpc>
                          <a:spcPct val="113000"/>
                        </a:lnSpc>
                        <a:spcAft>
                          <a:spcPts val="0"/>
                        </a:spcAft>
                      </a:pPr>
                      <a:r>
                        <a:rPr lang="en-US" sz="1200" spc="-5" dirty="0" smtClean="0">
                          <a:effectLst/>
                          <a:latin typeface="+mj-lt"/>
                        </a:rPr>
                        <a:t>Minimum area for placing TDP- equipment, m</a:t>
                      </a:r>
                      <a:r>
                        <a:rPr lang="ru-RU" sz="1200" spc="-5" dirty="0" smtClean="0">
                          <a:effectLst/>
                          <a:latin typeface="+mj-lt"/>
                        </a:rPr>
                        <a:t>²</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 algn="ctr">
                        <a:spcBef>
                          <a:spcPts val="800"/>
                        </a:spcBef>
                        <a:spcAft>
                          <a:spcPts val="0"/>
                        </a:spcAft>
                      </a:pPr>
                      <a:r>
                        <a:rPr lang="ru-RU" sz="1200" dirty="0" smtClean="0">
                          <a:effectLst/>
                          <a:latin typeface="+mj-lt"/>
                        </a:rPr>
                        <a:t>1</a:t>
                      </a:r>
                      <a:r>
                        <a:rPr lang="en-US" sz="1200" dirty="0" smtClean="0">
                          <a:effectLst/>
                          <a:latin typeface="+mj-lt"/>
                        </a:rPr>
                        <a:t>6</a:t>
                      </a:r>
                      <a:r>
                        <a:rPr lang="ru-RU" sz="1200" dirty="0" smtClean="0">
                          <a:effectLst/>
                          <a:latin typeface="+mj-lt"/>
                        </a:rPr>
                        <a:t>00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34307928"/>
                  </a:ext>
                </a:extLst>
              </a:tr>
              <a:tr h="391160">
                <a:tc>
                  <a:txBody>
                    <a:bodyPr/>
                    <a:lstStyle/>
                    <a:p>
                      <a:pPr marL="21590">
                        <a:spcAft>
                          <a:spcPts val="0"/>
                        </a:spcAft>
                      </a:pPr>
                      <a:r>
                        <a:rPr lang="en-US" sz="1200" spc="-5" dirty="0" smtClean="0">
                          <a:effectLst/>
                          <a:latin typeface="+mj-lt"/>
                        </a:rPr>
                        <a:t>Maximum temperature inside the reactor, </a:t>
                      </a:r>
                      <a:r>
                        <a:rPr lang="ru-RU" sz="1200" spc="-5" dirty="0" smtClean="0">
                          <a:effectLst/>
                          <a:latin typeface="+mj-lt"/>
                        </a:rPr>
                        <a:t>°</a:t>
                      </a:r>
                      <a:r>
                        <a:rPr lang="ru-RU" sz="1200" spc="-5" dirty="0">
                          <a:effectLst/>
                          <a:latin typeface="+mj-lt"/>
                        </a:rPr>
                        <a:t>С</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 algn="ctr">
                        <a:spcAft>
                          <a:spcPts val="0"/>
                        </a:spcAft>
                      </a:pPr>
                      <a:r>
                        <a:rPr lang="en-US" sz="1200" dirty="0">
                          <a:effectLst/>
                          <a:latin typeface="+mj-lt"/>
                        </a:rPr>
                        <a:t>650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2554625"/>
                  </a:ext>
                </a:extLst>
              </a:tr>
              <a:tr h="391160">
                <a:tc>
                  <a:txBody>
                    <a:bodyPr/>
                    <a:lstStyle/>
                    <a:p>
                      <a:pPr marL="21590">
                        <a:spcAft>
                          <a:spcPts val="0"/>
                        </a:spcAft>
                      </a:pPr>
                      <a:r>
                        <a:rPr lang="en-US" sz="1200" spc="-5" dirty="0" smtClean="0">
                          <a:effectLst/>
                          <a:latin typeface="+mj-lt"/>
                        </a:rPr>
                        <a:t>Voltage</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 algn="ctr">
                        <a:spcAft>
                          <a:spcPts val="0"/>
                        </a:spcAft>
                      </a:pPr>
                      <a:r>
                        <a:rPr lang="en-US" sz="1200" dirty="0">
                          <a:effectLst/>
                          <a:latin typeface="+mj-lt"/>
                        </a:rPr>
                        <a:t>380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21843433"/>
                  </a:ext>
                </a:extLst>
              </a:tr>
              <a:tr h="391160">
                <a:tc>
                  <a:txBody>
                    <a:bodyPr/>
                    <a:lstStyle/>
                    <a:p>
                      <a:pPr marL="21590">
                        <a:spcAft>
                          <a:spcPts val="0"/>
                        </a:spcAft>
                      </a:pPr>
                      <a:r>
                        <a:rPr lang="en-US" sz="1200" spc="-5" dirty="0" smtClean="0">
                          <a:effectLst/>
                          <a:latin typeface="+mj-lt"/>
                        </a:rPr>
                        <a:t>Phases</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algn="ctr">
                        <a:spcAft>
                          <a:spcPts val="0"/>
                        </a:spcAft>
                      </a:pPr>
                      <a:r>
                        <a:rPr lang="en-US" sz="1200" dirty="0">
                          <a:effectLst/>
                          <a:latin typeface="+mj-lt"/>
                        </a:rPr>
                        <a:t>3Р</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68644962"/>
                  </a:ext>
                </a:extLst>
              </a:tr>
              <a:tr h="391160">
                <a:tc>
                  <a:txBody>
                    <a:bodyPr/>
                    <a:lstStyle/>
                    <a:p>
                      <a:pPr marL="21590">
                        <a:spcAft>
                          <a:spcPts val="0"/>
                        </a:spcAft>
                      </a:pPr>
                      <a:r>
                        <a:rPr lang="sk-SK" sz="1200" spc="-5" dirty="0" smtClean="0">
                          <a:effectLst/>
                          <a:latin typeface="+mj-lt"/>
                        </a:rPr>
                        <a:t>Frequency, Hz</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algn="ctr">
                        <a:spcAft>
                          <a:spcPts val="0"/>
                        </a:spcAft>
                      </a:pPr>
                      <a:r>
                        <a:rPr lang="en-US" sz="1200" dirty="0">
                          <a:effectLst/>
                          <a:latin typeface="+mj-lt"/>
                        </a:rPr>
                        <a:t>50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92950422"/>
                  </a:ext>
                </a:extLst>
              </a:tr>
              <a:tr h="391160">
                <a:tc>
                  <a:txBody>
                    <a:bodyPr/>
                    <a:lstStyle/>
                    <a:p>
                      <a:pPr marL="21590">
                        <a:spcAft>
                          <a:spcPts val="0"/>
                        </a:spcAft>
                      </a:pPr>
                      <a:r>
                        <a:rPr lang="en-US" sz="1200" spc="-5" dirty="0" smtClean="0">
                          <a:effectLst/>
                          <a:latin typeface="+mj-lt"/>
                        </a:rPr>
                        <a:t>Maximum power consumption, kW / hour for 1 hour of operation</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 algn="ctr">
                        <a:spcAft>
                          <a:spcPts val="0"/>
                        </a:spcAft>
                      </a:pPr>
                      <a:r>
                        <a:rPr lang="en-US" sz="1200" dirty="0" smtClean="0">
                          <a:effectLst/>
                          <a:latin typeface="+mj-lt"/>
                        </a:rPr>
                        <a:t>180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95496362"/>
                  </a:ext>
                </a:extLst>
              </a:tr>
              <a:tr h="391160">
                <a:tc>
                  <a:txBody>
                    <a:bodyPr/>
                    <a:lstStyle/>
                    <a:p>
                      <a:pPr marL="21590" marR="75565" lvl="0" indent="0" algn="l" defTabSz="685800" rtl="0" eaLnBrk="1" fontAlgn="auto" latinLnBrk="0" hangingPunct="1">
                        <a:lnSpc>
                          <a:spcPct val="100000"/>
                        </a:lnSpc>
                        <a:spcBef>
                          <a:spcPts val="0"/>
                        </a:spcBef>
                        <a:spcAft>
                          <a:spcPts val="0"/>
                        </a:spcAft>
                        <a:buClrTx/>
                        <a:buSzTx/>
                        <a:buFontTx/>
                        <a:buNone/>
                        <a:tabLst/>
                        <a:defRPr/>
                      </a:pPr>
                      <a:r>
                        <a:rPr lang="en-US" sz="1200" spc="-5" dirty="0" smtClean="0">
                          <a:effectLst/>
                          <a:latin typeface="+mj-lt"/>
                        </a:rPr>
                        <a:t>Minimum temperature of flue gases from the chimney, </a:t>
                      </a:r>
                      <a:r>
                        <a:rPr lang="ru-RU" sz="1100" spc="-5" dirty="0" smtClean="0">
                          <a:effectLst/>
                          <a:latin typeface="+mj-lt"/>
                        </a:rPr>
                        <a:t>°С</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2540" algn="ctr">
                        <a:spcBef>
                          <a:spcPts val="0"/>
                        </a:spcBef>
                        <a:spcAft>
                          <a:spcPts val="0"/>
                        </a:spcAft>
                      </a:pPr>
                      <a:r>
                        <a:rPr lang="en-US" sz="1200" dirty="0" smtClean="0">
                          <a:effectLst/>
                          <a:latin typeface="+mj-lt"/>
                        </a:rPr>
                        <a:t>120</a:t>
                      </a:r>
                      <a:endParaRPr lang="ru-RU" sz="11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1622972"/>
                  </a:ext>
                </a:extLst>
              </a:tr>
            </a:tbl>
          </a:graphicData>
        </a:graphic>
      </p:graphicFrame>
      <p:pic>
        <p:nvPicPr>
          <p:cNvPr id="13" name="Рисунок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10" y="1163412"/>
            <a:ext cx="6782490" cy="1817939"/>
          </a:xfrm>
          <a:prstGeom prst="rect">
            <a:avLst/>
          </a:prstGeom>
        </p:spPr>
      </p:pic>
      <p:sp>
        <p:nvSpPr>
          <p:cNvPr id="7" name="Заголовок 1"/>
          <p:cNvSpPr txBox="1">
            <a:spLocks/>
          </p:cNvSpPr>
          <p:nvPr/>
        </p:nvSpPr>
        <p:spPr>
          <a:xfrm>
            <a:off x="496306" y="83534"/>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1130179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0028" y="5281047"/>
            <a:ext cx="5915025" cy="395207"/>
          </a:xfrm>
        </p:spPr>
        <p:txBody>
          <a:bodyPr>
            <a:normAutofit/>
          </a:bodyPr>
          <a:lstStyle/>
          <a:p>
            <a:pPr>
              <a:spcBef>
                <a:spcPts val="600"/>
              </a:spcBef>
            </a:pPr>
            <a:r>
              <a:rPr lang="en-US" sz="1800" dirty="0">
                <a:solidFill>
                  <a:srgbClr val="0066FF"/>
                </a:solidFill>
              </a:rPr>
              <a:t>The </a:t>
            </a:r>
            <a:r>
              <a:rPr lang="en-US" sz="1800" dirty="0" smtClean="0">
                <a:solidFill>
                  <a:srgbClr val="0066FF"/>
                </a:solidFill>
              </a:rPr>
              <a:t>TDP equipment </a:t>
            </a:r>
            <a:r>
              <a:rPr lang="en-US" sz="1800" dirty="0">
                <a:solidFill>
                  <a:srgbClr val="0066FF"/>
                </a:solidFill>
              </a:rPr>
              <a:t>package consists of</a:t>
            </a:r>
            <a:endParaRPr lang="ru-RU" sz="1200" dirty="0"/>
          </a:p>
        </p:txBody>
      </p:sp>
      <p:sp>
        <p:nvSpPr>
          <p:cNvPr id="3" name="Номер слайда 2"/>
          <p:cNvSpPr>
            <a:spLocks noGrp="1"/>
          </p:cNvSpPr>
          <p:nvPr>
            <p:ph type="sldNum" sz="quarter" idx="12"/>
          </p:nvPr>
        </p:nvSpPr>
        <p:spPr>
          <a:xfrm>
            <a:off x="6311684" y="9546955"/>
            <a:ext cx="365421" cy="219963"/>
          </a:xfrm>
        </p:spPr>
        <p:txBody>
          <a:bodyPr/>
          <a:lstStyle/>
          <a:p>
            <a:fld id="{B921E145-9CF5-4A16-A018-E741A7E147D5}" type="slidenum">
              <a:rPr lang="ru-RU" smtClean="0"/>
              <a:t>8</a:t>
            </a:fld>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3521016564"/>
              </p:ext>
            </p:extLst>
          </p:nvPr>
        </p:nvGraphicFramePr>
        <p:xfrm>
          <a:off x="550028" y="5779590"/>
          <a:ext cx="5761656" cy="3319008"/>
        </p:xfrm>
        <a:graphic>
          <a:graphicData uri="http://schemas.openxmlformats.org/drawingml/2006/table">
            <a:tbl>
              <a:tblPr firstRow="1" firstCol="1" lastRow="1" lastCol="1" bandRow="1" bandCol="1">
                <a:tableStyleId>{5C22544A-7EE6-4342-B048-85BDC9FD1C3A}</a:tableStyleId>
              </a:tblPr>
              <a:tblGrid>
                <a:gridCol w="458183">
                  <a:extLst>
                    <a:ext uri="{9D8B030D-6E8A-4147-A177-3AD203B41FA5}">
                      <a16:colId xmlns:a16="http://schemas.microsoft.com/office/drawing/2014/main" val="3327224999"/>
                    </a:ext>
                  </a:extLst>
                </a:gridCol>
                <a:gridCol w="4329070">
                  <a:extLst>
                    <a:ext uri="{9D8B030D-6E8A-4147-A177-3AD203B41FA5}">
                      <a16:colId xmlns:a16="http://schemas.microsoft.com/office/drawing/2014/main" val="472425205"/>
                    </a:ext>
                  </a:extLst>
                </a:gridCol>
                <a:gridCol w="974403">
                  <a:extLst>
                    <a:ext uri="{9D8B030D-6E8A-4147-A177-3AD203B41FA5}">
                      <a16:colId xmlns:a16="http://schemas.microsoft.com/office/drawing/2014/main" val="2824852663"/>
                    </a:ext>
                  </a:extLst>
                </a:gridCol>
              </a:tblGrid>
              <a:tr h="180975">
                <a:tc>
                  <a:txBody>
                    <a:bodyPr/>
                    <a:lstStyle/>
                    <a:p>
                      <a:pPr marL="65405" algn="ctr">
                        <a:lnSpc>
                          <a:spcPts val="1365"/>
                        </a:lnSpc>
                        <a:spcAft>
                          <a:spcPts val="0"/>
                        </a:spcAft>
                      </a:pPr>
                      <a:r>
                        <a:rPr lang="en-US" sz="1200" spc="-10">
                          <a:effectLst/>
                          <a:latin typeface="+mj-lt"/>
                        </a:rPr>
                        <a:t>No</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algn="ctr">
                        <a:lnSpc>
                          <a:spcPts val="1365"/>
                        </a:lnSpc>
                        <a:spcAft>
                          <a:spcPts val="0"/>
                        </a:spcAft>
                      </a:pPr>
                      <a:r>
                        <a:rPr lang="en-US" sz="1200" dirty="0" smtClean="0">
                          <a:effectLst/>
                          <a:latin typeface="+mj-lt"/>
                          <a:ea typeface="+mn-ea"/>
                          <a:cs typeface="+mn-cs"/>
                        </a:rPr>
                        <a:t>Name</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270" algn="ctr">
                        <a:lnSpc>
                          <a:spcPts val="1365"/>
                        </a:lnSpc>
                        <a:spcAft>
                          <a:spcPts val="0"/>
                        </a:spcAft>
                      </a:pPr>
                      <a:r>
                        <a:rPr lang="en-US" sz="1200" dirty="0" smtClean="0">
                          <a:effectLst/>
                          <a:latin typeface="+mj-lt"/>
                          <a:ea typeface="+mn-ea"/>
                          <a:cs typeface="+mn-cs"/>
                        </a:rPr>
                        <a:t>number</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23334079"/>
                  </a:ext>
                </a:extLst>
              </a:tr>
              <a:tr h="225923">
                <a:tc>
                  <a:txBody>
                    <a:bodyPr/>
                    <a:lstStyle/>
                    <a:p>
                      <a:pPr algn="ctr">
                        <a:spcAft>
                          <a:spcPts val="0"/>
                        </a:spcAft>
                      </a:pPr>
                      <a:r>
                        <a:rPr lang="ru-RU" sz="1200">
                          <a:effectLst/>
                          <a:latin typeface="+mj-lt"/>
                        </a:rPr>
                        <a:t>1</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spcAft>
                          <a:spcPts val="0"/>
                        </a:spcAft>
                      </a:pPr>
                      <a:r>
                        <a:rPr lang="en-US" sz="1200" spc="-5" dirty="0" smtClean="0">
                          <a:effectLst/>
                          <a:latin typeface="+mj-lt"/>
                        </a:rPr>
                        <a:t>Thermochemical reactor TDP, complete and ready for operation</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01104934"/>
                  </a:ext>
                </a:extLst>
              </a:tr>
              <a:tr h="184150">
                <a:tc>
                  <a:txBody>
                    <a:bodyPr/>
                    <a:lstStyle/>
                    <a:p>
                      <a:pPr algn="ctr">
                        <a:spcAft>
                          <a:spcPts val="0"/>
                        </a:spcAft>
                      </a:pPr>
                      <a:r>
                        <a:rPr lang="ru-RU" sz="1200">
                          <a:effectLst/>
                          <a:latin typeface="+mj-lt"/>
                        </a:rPr>
                        <a:t>2</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spc="-5" dirty="0" smtClean="0">
                          <a:effectLst/>
                          <a:latin typeface="+mj-lt"/>
                          <a:ea typeface="+mn-ea"/>
                          <a:cs typeface="+mn-cs"/>
                        </a:rPr>
                        <a:t>Unit</a:t>
                      </a:r>
                      <a:r>
                        <a:rPr lang="en-US" sz="1200" spc="-5" baseline="0" dirty="0" smtClean="0">
                          <a:effectLst/>
                          <a:latin typeface="+mj-lt"/>
                          <a:ea typeface="+mn-ea"/>
                          <a:cs typeface="+mn-cs"/>
                        </a:rPr>
                        <a:t> for waste accumulation and waste loading</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spcAft>
                          <a:spcPts val="0"/>
                        </a:spcAft>
                      </a:pPr>
                      <a:r>
                        <a:rPr lang="en-US" sz="1200" dirty="0" smtClean="0">
                          <a:effectLst/>
                          <a:latin typeface="+mj-lt"/>
                          <a:ea typeface="+mn-ea"/>
                          <a:cs typeface="+mn-cs"/>
                        </a:rPr>
                        <a:t>4</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925020"/>
                  </a:ext>
                </a:extLst>
              </a:tr>
              <a:tr h="184150">
                <a:tc>
                  <a:txBody>
                    <a:bodyPr/>
                    <a:lstStyle/>
                    <a:p>
                      <a:pPr algn="ctr">
                        <a:spcAft>
                          <a:spcPts val="0"/>
                        </a:spcAft>
                      </a:pPr>
                      <a:r>
                        <a:rPr lang="en-US" sz="1200">
                          <a:effectLst/>
                          <a:latin typeface="+mj-lt"/>
                        </a:rPr>
                        <a:t>3</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spcAft>
                          <a:spcPts val="0"/>
                        </a:spcAft>
                      </a:pPr>
                      <a:r>
                        <a:rPr lang="sk-SK" sz="1200" spc="-5" dirty="0" smtClean="0">
                          <a:effectLst/>
                          <a:latin typeface="+mj-lt"/>
                        </a:rPr>
                        <a:t>Belt conveyor for transporting waste</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67082198"/>
                  </a:ext>
                </a:extLst>
              </a:tr>
              <a:tr h="181610">
                <a:tc>
                  <a:txBody>
                    <a:bodyPr/>
                    <a:lstStyle/>
                    <a:p>
                      <a:pPr algn="ctr">
                        <a:lnSpc>
                          <a:spcPts val="1365"/>
                        </a:lnSpc>
                        <a:spcAft>
                          <a:spcPts val="0"/>
                        </a:spcAft>
                      </a:pPr>
                      <a:r>
                        <a:rPr lang="en-US" sz="1200">
                          <a:effectLst/>
                          <a:latin typeface="+mj-lt"/>
                        </a:rPr>
                        <a:t>4</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spc="-5" dirty="0" smtClean="0">
                          <a:effectLst/>
                          <a:latin typeface="+mj-lt"/>
                        </a:rPr>
                        <a:t>Unloading, cooling and ash accumulation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79389737"/>
                  </a:ext>
                </a:extLst>
              </a:tr>
              <a:tr h="180975">
                <a:tc>
                  <a:txBody>
                    <a:bodyPr/>
                    <a:lstStyle/>
                    <a:p>
                      <a:pPr algn="ctr">
                        <a:lnSpc>
                          <a:spcPts val="1365"/>
                        </a:lnSpc>
                        <a:spcAft>
                          <a:spcPts val="0"/>
                        </a:spcAft>
                      </a:pPr>
                      <a:r>
                        <a:rPr lang="en-US" sz="1200">
                          <a:effectLst/>
                          <a:latin typeface="+mj-lt"/>
                        </a:rPr>
                        <a:t>5</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spc="-5" dirty="0" smtClean="0">
                          <a:effectLst/>
                          <a:latin typeface="+mj-lt"/>
                        </a:rPr>
                        <a:t>Chimney</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249738769"/>
                  </a:ext>
                </a:extLst>
              </a:tr>
              <a:tr h="180975">
                <a:tc>
                  <a:txBody>
                    <a:bodyPr/>
                    <a:lstStyle/>
                    <a:p>
                      <a:pPr algn="ctr">
                        <a:lnSpc>
                          <a:spcPts val="1365"/>
                        </a:lnSpc>
                        <a:spcAft>
                          <a:spcPts val="0"/>
                        </a:spcAft>
                      </a:pPr>
                      <a:r>
                        <a:rPr lang="en-US" sz="1200">
                          <a:effectLst/>
                          <a:latin typeface="+mj-lt"/>
                        </a:rPr>
                        <a:t>6</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dirty="0" smtClean="0">
                          <a:effectLst/>
                          <a:latin typeface="+mj-lt"/>
                        </a:rPr>
                        <a:t>Vapor-gas mixture condensation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14438955"/>
                  </a:ext>
                </a:extLst>
              </a:tr>
              <a:tr h="180975">
                <a:tc>
                  <a:txBody>
                    <a:bodyPr/>
                    <a:lstStyle/>
                    <a:p>
                      <a:pPr algn="ctr">
                        <a:lnSpc>
                          <a:spcPts val="1365"/>
                        </a:lnSpc>
                        <a:spcAft>
                          <a:spcPts val="0"/>
                        </a:spcAft>
                      </a:pPr>
                      <a:r>
                        <a:rPr lang="ru-RU" sz="1200">
                          <a:effectLst/>
                          <a:latin typeface="+mj-lt"/>
                        </a:rPr>
                        <a:t>7</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sk-SK" sz="1200" dirty="0" smtClean="0">
                          <a:effectLst/>
                          <a:latin typeface="+mj-lt"/>
                        </a:rPr>
                        <a:t>Gas purification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03463205"/>
                  </a:ext>
                </a:extLst>
              </a:tr>
              <a:tr h="180975">
                <a:tc>
                  <a:txBody>
                    <a:bodyPr/>
                    <a:lstStyle/>
                    <a:p>
                      <a:pPr algn="ctr">
                        <a:lnSpc>
                          <a:spcPts val="1365"/>
                        </a:lnSpc>
                        <a:spcAft>
                          <a:spcPts val="0"/>
                        </a:spcAft>
                      </a:pPr>
                      <a:r>
                        <a:rPr lang="en-US" sz="1200">
                          <a:effectLst/>
                          <a:latin typeface="+mj-lt"/>
                        </a:rPr>
                        <a:t>8</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dirty="0" smtClean="0">
                          <a:effectLst/>
                          <a:latin typeface="+mj-lt"/>
                        </a:rPr>
                        <a:t>Process water purification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578342632"/>
                  </a:ext>
                </a:extLst>
              </a:tr>
              <a:tr h="180975">
                <a:tc>
                  <a:txBody>
                    <a:bodyPr/>
                    <a:lstStyle/>
                    <a:p>
                      <a:pPr algn="ctr">
                        <a:lnSpc>
                          <a:spcPts val="1365"/>
                        </a:lnSpc>
                        <a:spcAft>
                          <a:spcPts val="0"/>
                        </a:spcAft>
                      </a:pPr>
                      <a:r>
                        <a:rPr lang="ru-RU" sz="1200">
                          <a:effectLst/>
                          <a:latin typeface="+mj-lt"/>
                        </a:rPr>
                        <a:t>9</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sk-SK" sz="1200" dirty="0" smtClean="0">
                          <a:effectLst/>
                          <a:latin typeface="+mj-lt"/>
                        </a:rPr>
                        <a:t>Filtration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67317749"/>
                  </a:ext>
                </a:extLst>
              </a:tr>
              <a:tr h="180975">
                <a:tc>
                  <a:txBody>
                    <a:bodyPr/>
                    <a:lstStyle/>
                    <a:p>
                      <a:pPr algn="ctr">
                        <a:lnSpc>
                          <a:spcPts val="1365"/>
                        </a:lnSpc>
                        <a:spcAft>
                          <a:spcPts val="0"/>
                        </a:spcAft>
                      </a:pPr>
                      <a:r>
                        <a:rPr lang="ru-RU" sz="1200" dirty="0">
                          <a:effectLst/>
                          <a:latin typeface="+mj-lt"/>
                        </a:rPr>
                        <a:t>10</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sk-SK" sz="1200" dirty="0" smtClean="0">
                          <a:effectLst/>
                          <a:latin typeface="+mj-lt"/>
                        </a:rPr>
                        <a:t>Liquid hydrocarbon collection and purification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81841384"/>
                  </a:ext>
                </a:extLst>
              </a:tr>
              <a:tr h="184150">
                <a:tc>
                  <a:txBody>
                    <a:bodyPr/>
                    <a:lstStyle/>
                    <a:p>
                      <a:pPr algn="ctr">
                        <a:spcAft>
                          <a:spcPts val="0"/>
                        </a:spcAft>
                      </a:pPr>
                      <a:r>
                        <a:rPr lang="en-US" sz="1200">
                          <a:effectLst/>
                          <a:latin typeface="+mj-lt"/>
                        </a:rPr>
                        <a:t>11</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spcAft>
                          <a:spcPts val="0"/>
                        </a:spcAft>
                      </a:pPr>
                      <a:r>
                        <a:rPr lang="sk-SK" sz="1200" dirty="0" smtClean="0">
                          <a:effectLst/>
                          <a:latin typeface="+mj-lt"/>
                        </a:rPr>
                        <a:t>Operator unit and switchboard</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spcAft>
                          <a:spcPts val="0"/>
                        </a:spcAft>
                      </a:pPr>
                      <a:r>
                        <a:rPr lang="en-US" sz="1200" dirty="0">
                          <a:effectLst/>
                          <a:latin typeface="+mj-lt"/>
                        </a:rPr>
                        <a:t>1</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0394328"/>
                  </a:ext>
                </a:extLst>
              </a:tr>
              <a:tr h="180975">
                <a:tc>
                  <a:txBody>
                    <a:bodyPr/>
                    <a:lstStyle/>
                    <a:p>
                      <a:pPr algn="ctr">
                        <a:lnSpc>
                          <a:spcPts val="1365"/>
                        </a:lnSpc>
                        <a:spcAft>
                          <a:spcPts val="0"/>
                        </a:spcAft>
                      </a:pPr>
                      <a:r>
                        <a:rPr lang="en-US" sz="1200">
                          <a:effectLst/>
                          <a:latin typeface="+mj-lt"/>
                        </a:rPr>
                        <a:t>12</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dirty="0" smtClean="0">
                          <a:solidFill>
                            <a:schemeClr val="tx1"/>
                          </a:solidFill>
                          <a:effectLst/>
                          <a:latin typeface="+mj-lt"/>
                          <a:ea typeface="Calibri" panose="020F0502020204030204" pitchFamily="34" charset="0"/>
                          <a:cs typeface="Times New Roman" panose="02020603050405020304" pitchFamily="18" charset="0"/>
                        </a:rPr>
                        <a:t>Unit for cooling of coolant</a:t>
                      </a:r>
                      <a:endParaRPr lang="ru-RU" sz="1200" dirty="0">
                        <a:solidFill>
                          <a:schemeClr val="tx1"/>
                        </a:solidFill>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a:effectLst/>
                          <a:latin typeface="+mj-lt"/>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379128330"/>
                  </a:ext>
                </a:extLst>
              </a:tr>
              <a:tr h="180975">
                <a:tc>
                  <a:txBody>
                    <a:bodyPr/>
                    <a:lstStyle/>
                    <a:p>
                      <a:pPr algn="ctr">
                        <a:lnSpc>
                          <a:spcPts val="1365"/>
                        </a:lnSpc>
                        <a:spcAft>
                          <a:spcPts val="0"/>
                        </a:spcAft>
                      </a:pPr>
                      <a:r>
                        <a:rPr lang="en-US" sz="1200">
                          <a:effectLst/>
                          <a:latin typeface="+mj-lt"/>
                        </a:rPr>
                        <a:t>13</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spc="-5" dirty="0" smtClean="0">
                          <a:effectLst/>
                          <a:latin typeface="+mj-lt"/>
                        </a:rPr>
                        <a:t>Compressed air production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98706131"/>
                  </a:ext>
                </a:extLst>
              </a:tr>
              <a:tr h="180975">
                <a:tc>
                  <a:txBody>
                    <a:bodyPr/>
                    <a:lstStyle/>
                    <a:p>
                      <a:pPr algn="ctr">
                        <a:lnSpc>
                          <a:spcPts val="1365"/>
                        </a:lnSpc>
                        <a:spcAft>
                          <a:spcPts val="0"/>
                        </a:spcAft>
                      </a:pPr>
                      <a:r>
                        <a:rPr lang="en-US" sz="1200">
                          <a:effectLst/>
                          <a:latin typeface="+mj-lt"/>
                        </a:rPr>
                        <a:t>14</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spc="-5" dirty="0" smtClean="0">
                          <a:effectLst/>
                          <a:latin typeface="+mj-lt"/>
                        </a:rPr>
                        <a:t>Nitrogen production unit</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smtClean="0">
                          <a:effectLst/>
                          <a:latin typeface="+mj-lt"/>
                          <a:ea typeface="+mn-ea"/>
                          <a:cs typeface="+mn-cs"/>
                        </a:rPr>
                        <a:t>2</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34159782"/>
                  </a:ext>
                </a:extLst>
              </a:tr>
              <a:tr h="180975">
                <a:tc>
                  <a:txBody>
                    <a:bodyPr/>
                    <a:lstStyle/>
                    <a:p>
                      <a:pPr algn="ctr">
                        <a:lnSpc>
                          <a:spcPts val="1365"/>
                        </a:lnSpc>
                        <a:spcAft>
                          <a:spcPts val="0"/>
                        </a:spcAft>
                      </a:pPr>
                      <a:r>
                        <a:rPr lang="en-US" sz="1200">
                          <a:effectLst/>
                          <a:latin typeface="+mj-lt"/>
                        </a:rPr>
                        <a:t>15</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lnSpc>
                          <a:spcPts val="1365"/>
                        </a:lnSpc>
                        <a:spcAft>
                          <a:spcPts val="0"/>
                        </a:spcAft>
                      </a:pPr>
                      <a:r>
                        <a:rPr lang="en-US" sz="1200" dirty="0" smtClean="0">
                          <a:effectLst/>
                          <a:latin typeface="+mj-lt"/>
                        </a:rPr>
                        <a:t>Power connection block</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lnSpc>
                          <a:spcPts val="1365"/>
                        </a:lnSpc>
                        <a:spcAft>
                          <a:spcPts val="0"/>
                        </a:spcAft>
                      </a:pPr>
                      <a:r>
                        <a:rPr lang="en-US" sz="1200" dirty="0">
                          <a:effectLst/>
                          <a:latin typeface="+mj-lt"/>
                        </a:rPr>
                        <a:t>1</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6102384"/>
                  </a:ext>
                </a:extLst>
              </a:tr>
              <a:tr h="184150">
                <a:tc>
                  <a:txBody>
                    <a:bodyPr/>
                    <a:lstStyle/>
                    <a:p>
                      <a:pPr algn="ctr">
                        <a:spcAft>
                          <a:spcPts val="0"/>
                        </a:spcAft>
                      </a:pPr>
                      <a:r>
                        <a:rPr lang="en-US" sz="1200">
                          <a:effectLst/>
                          <a:latin typeface="+mj-lt"/>
                        </a:rPr>
                        <a:t>16</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spcAft>
                          <a:spcPts val="0"/>
                        </a:spcAft>
                      </a:pPr>
                      <a:r>
                        <a:rPr lang="en-US" sz="1200" spc="-5" dirty="0" smtClean="0">
                          <a:effectLst/>
                          <a:latin typeface="+mj-lt"/>
                        </a:rPr>
                        <a:t>Automation panel</a:t>
                      </a:r>
                      <a:endParaRPr lang="ru-RU" sz="1100" dirty="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spcAft>
                          <a:spcPts val="0"/>
                        </a:spcAft>
                      </a:pPr>
                      <a:r>
                        <a:rPr lang="en-US" sz="1200" dirty="0">
                          <a:effectLst/>
                          <a:latin typeface="+mj-lt"/>
                        </a:rPr>
                        <a:t>1</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21288953"/>
                  </a:ext>
                </a:extLst>
              </a:tr>
              <a:tr h="184150">
                <a:tc>
                  <a:txBody>
                    <a:bodyPr/>
                    <a:lstStyle/>
                    <a:p>
                      <a:pPr algn="ctr">
                        <a:spcAft>
                          <a:spcPts val="0"/>
                        </a:spcAft>
                      </a:pPr>
                      <a:r>
                        <a:rPr lang="en-US" sz="1200">
                          <a:effectLst/>
                          <a:latin typeface="+mj-lt"/>
                        </a:rPr>
                        <a:t> </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L="62865">
                        <a:spcAft>
                          <a:spcPts val="0"/>
                        </a:spcAft>
                      </a:pPr>
                      <a:r>
                        <a:rPr lang="en-US" sz="1200" spc="-5">
                          <a:effectLst/>
                          <a:latin typeface="+mj-lt"/>
                        </a:rPr>
                        <a:t> </a:t>
                      </a:r>
                      <a:endParaRPr lang="ru-RU" sz="1100">
                        <a:effectLst/>
                        <a:latin typeface="+mj-lt"/>
                        <a:ea typeface="Calibri" panose="020F0502020204030204" pitchFamily="34" charset="0"/>
                        <a:cs typeface="Times New Roman" panose="02020603050405020304" pitchFamily="18" charset="0"/>
                      </a:endParaRPr>
                    </a:p>
                  </a:txBody>
                  <a:tcPr marL="0" marR="0" marT="0" marB="0"/>
                </a:tc>
                <a:tc>
                  <a:txBody>
                    <a:bodyPr/>
                    <a:lstStyle/>
                    <a:p>
                      <a:pPr marR="1905" algn="ctr">
                        <a:spcAft>
                          <a:spcPts val="0"/>
                        </a:spcAft>
                      </a:pPr>
                      <a:r>
                        <a:rPr lang="en-US" sz="1200" dirty="0">
                          <a:effectLst/>
                          <a:latin typeface="+mj-lt"/>
                        </a:rPr>
                        <a:t> </a:t>
                      </a:r>
                      <a:endParaRPr lang="ru-RU" sz="1100" dirty="0">
                        <a:effectLst/>
                        <a:latin typeface="+mj-lt"/>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558740848"/>
                  </a:ext>
                </a:extLst>
              </a:tr>
            </a:tbl>
          </a:graphicData>
        </a:graphic>
      </p:graphicFrame>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81678"/>
            <a:ext cx="6828368" cy="4323903"/>
          </a:xfrm>
          <a:prstGeom prst="rect">
            <a:avLst/>
          </a:prstGeom>
        </p:spPr>
      </p:pic>
      <p:sp>
        <p:nvSpPr>
          <p:cNvPr id="7" name="Заголовок 1"/>
          <p:cNvSpPr txBox="1">
            <a:spLocks/>
          </p:cNvSpPr>
          <p:nvPr/>
        </p:nvSpPr>
        <p:spPr>
          <a:xfrm>
            <a:off x="486465" y="81535"/>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34120440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6307809" y="9399721"/>
            <a:ext cx="404167" cy="285831"/>
          </a:xfrm>
        </p:spPr>
        <p:txBody>
          <a:bodyPr/>
          <a:lstStyle/>
          <a:p>
            <a:fld id="{B921E145-9CF5-4A16-A018-E741A7E147D5}" type="slidenum">
              <a:rPr lang="ru-RU" smtClean="0"/>
              <a:t>9</a:t>
            </a:fld>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 y="790575"/>
            <a:ext cx="6858000" cy="4564468"/>
          </a:xfrm>
          <a:prstGeom prst="rect">
            <a:avLst/>
          </a:prstGeom>
        </p:spPr>
      </p:pic>
      <p:sp>
        <p:nvSpPr>
          <p:cNvPr id="7" name="Заголовок 1"/>
          <p:cNvSpPr txBox="1">
            <a:spLocks/>
          </p:cNvSpPr>
          <p:nvPr/>
        </p:nvSpPr>
        <p:spPr>
          <a:xfrm>
            <a:off x="538160" y="6065413"/>
            <a:ext cx="5769649" cy="62768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spcBef>
                <a:spcPts val="600"/>
              </a:spcBef>
            </a:pPr>
            <a:r>
              <a:rPr lang="en-US" sz="1800" dirty="0">
                <a:solidFill>
                  <a:srgbClr val="0066FF"/>
                </a:solidFill>
              </a:rPr>
              <a:t>The </a:t>
            </a:r>
            <a:r>
              <a:rPr lang="en-US" sz="1800" dirty="0" smtClean="0">
                <a:solidFill>
                  <a:srgbClr val="0066FF"/>
                </a:solidFill>
              </a:rPr>
              <a:t>TDP equipment </a:t>
            </a:r>
            <a:r>
              <a:rPr lang="en-US" sz="1800" dirty="0">
                <a:solidFill>
                  <a:srgbClr val="0066FF"/>
                </a:solidFill>
              </a:rPr>
              <a:t>is completed with instrumentation and control</a:t>
            </a:r>
            <a:endParaRPr lang="ru-RU" sz="1200" dirty="0"/>
          </a:p>
        </p:txBody>
      </p:sp>
      <p:graphicFrame>
        <p:nvGraphicFramePr>
          <p:cNvPr id="8" name="Таблица 7"/>
          <p:cNvGraphicFramePr>
            <a:graphicFrameLocks noGrp="1"/>
          </p:cNvGraphicFramePr>
          <p:nvPr>
            <p:extLst>
              <p:ext uri="{D42A27DB-BD31-4B8C-83A1-F6EECF244321}">
                <p14:modId xmlns:p14="http://schemas.microsoft.com/office/powerpoint/2010/main" val="2107991474"/>
              </p:ext>
            </p:extLst>
          </p:nvPr>
        </p:nvGraphicFramePr>
        <p:xfrm>
          <a:off x="610848" y="6918655"/>
          <a:ext cx="5696962" cy="2016000"/>
        </p:xfrm>
        <a:graphic>
          <a:graphicData uri="http://schemas.openxmlformats.org/drawingml/2006/table">
            <a:tbl>
              <a:tblPr firstRow="1" firstCol="1" lastRow="1" lastCol="1" bandRow="1" bandCol="1">
                <a:tableStyleId>{5C22544A-7EE6-4342-B048-85BDC9FD1C3A}</a:tableStyleId>
              </a:tblPr>
              <a:tblGrid>
                <a:gridCol w="3092783">
                  <a:extLst>
                    <a:ext uri="{9D8B030D-6E8A-4147-A177-3AD203B41FA5}">
                      <a16:colId xmlns:a16="http://schemas.microsoft.com/office/drawing/2014/main" val="800022335"/>
                    </a:ext>
                  </a:extLst>
                </a:gridCol>
                <a:gridCol w="2604179">
                  <a:extLst>
                    <a:ext uri="{9D8B030D-6E8A-4147-A177-3AD203B41FA5}">
                      <a16:colId xmlns:a16="http://schemas.microsoft.com/office/drawing/2014/main" val="1035655914"/>
                    </a:ext>
                  </a:extLst>
                </a:gridCol>
              </a:tblGrid>
              <a:tr h="288000">
                <a:tc>
                  <a:txBody>
                    <a:bodyPr/>
                    <a:lstStyle/>
                    <a:p>
                      <a:pPr marL="64770">
                        <a:spcBef>
                          <a:spcPts val="200"/>
                        </a:spcBef>
                        <a:spcAft>
                          <a:spcPts val="200"/>
                        </a:spcAft>
                      </a:pPr>
                      <a:r>
                        <a:rPr lang="en-US" sz="1200" b="0" dirty="0" smtClean="0">
                          <a:effectLst/>
                          <a:latin typeface="+mj-lt"/>
                        </a:rPr>
                        <a:t>Controller</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75" dirty="0" smtClean="0">
                          <a:effectLst/>
                          <a:latin typeface="Calibri Light" panose="020F0302020204030204" pitchFamily="34" charset="0"/>
                          <a:cs typeface="Calibri Light" panose="020F0302020204030204" pitchFamily="34" charset="0"/>
                        </a:rPr>
                        <a:t>Mitsubishi </a:t>
                      </a:r>
                      <a:r>
                        <a:rPr lang="en-US" sz="1200" b="0" spc="-5" dirty="0">
                          <a:effectLst/>
                          <a:latin typeface="Calibri Light" panose="020F0302020204030204" pitchFamily="34" charset="0"/>
                          <a:cs typeface="Calibri Light" panose="020F0302020204030204" pitchFamily="34" charset="0"/>
                        </a:rPr>
                        <a:t>Electric</a:t>
                      </a:r>
                      <a:endParaRPr lang="ru-RU" sz="1200" b="0" dirty="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2961321278"/>
                  </a:ext>
                </a:extLst>
              </a:tr>
              <a:tr h="288000">
                <a:tc>
                  <a:txBody>
                    <a:bodyPr/>
                    <a:lstStyle/>
                    <a:p>
                      <a:pPr marL="64770">
                        <a:spcBef>
                          <a:spcPts val="200"/>
                        </a:spcBef>
                        <a:spcAft>
                          <a:spcPts val="200"/>
                        </a:spcAft>
                      </a:pPr>
                      <a:r>
                        <a:rPr lang="en-US" sz="1200" b="0" spc="-5" dirty="0" smtClean="0">
                          <a:effectLst/>
                          <a:latin typeface="+mj-lt"/>
                        </a:rPr>
                        <a:t>Pressure meters</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5" dirty="0" smtClean="0">
                          <a:effectLst/>
                          <a:latin typeface="Calibri Light" panose="020F0302020204030204" pitchFamily="34" charset="0"/>
                          <a:cs typeface="Calibri Light" panose="020F0302020204030204" pitchFamily="34" charset="0"/>
                        </a:rPr>
                        <a:t>Mitsubishi Electric</a:t>
                      </a:r>
                      <a:endParaRPr lang="ru-RU" sz="1200" b="0" dirty="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2983700796"/>
                  </a:ext>
                </a:extLst>
              </a:tr>
              <a:tr h="288000">
                <a:tc>
                  <a:txBody>
                    <a:bodyPr/>
                    <a:lstStyle/>
                    <a:p>
                      <a:pPr marL="64770">
                        <a:spcBef>
                          <a:spcPts val="200"/>
                        </a:spcBef>
                        <a:spcAft>
                          <a:spcPts val="200"/>
                        </a:spcAft>
                      </a:pPr>
                      <a:r>
                        <a:rPr lang="en-US" sz="1200" b="0" spc="-5" dirty="0" smtClean="0">
                          <a:effectLst/>
                          <a:latin typeface="+mj-lt"/>
                        </a:rPr>
                        <a:t>temperature sensors</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75" dirty="0" smtClean="0">
                          <a:effectLst/>
                          <a:latin typeface="Calibri Light" panose="020F0302020204030204" pitchFamily="34" charset="0"/>
                          <a:cs typeface="Calibri Light" panose="020F0302020204030204" pitchFamily="34" charset="0"/>
                        </a:rPr>
                        <a:t>Mitsubishi </a:t>
                      </a:r>
                      <a:r>
                        <a:rPr lang="en-US" sz="1200" b="0" spc="-5" dirty="0">
                          <a:effectLst/>
                          <a:latin typeface="Calibri Light" panose="020F0302020204030204" pitchFamily="34" charset="0"/>
                          <a:cs typeface="Calibri Light" panose="020F0302020204030204" pitchFamily="34" charset="0"/>
                        </a:rPr>
                        <a:t>Electric</a:t>
                      </a:r>
                      <a:endParaRPr lang="ru-RU" sz="1200" b="0" dirty="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602993842"/>
                  </a:ext>
                </a:extLst>
              </a:tr>
              <a:tr h="288000">
                <a:tc>
                  <a:txBody>
                    <a:bodyPr/>
                    <a:lstStyle/>
                    <a:p>
                      <a:pPr marL="64770">
                        <a:spcBef>
                          <a:spcPts val="200"/>
                        </a:spcBef>
                        <a:spcAft>
                          <a:spcPts val="200"/>
                        </a:spcAft>
                      </a:pPr>
                      <a:r>
                        <a:rPr lang="en-US" sz="1200" b="0" spc="-10" dirty="0" smtClean="0">
                          <a:effectLst/>
                          <a:latin typeface="+mj-lt"/>
                        </a:rPr>
                        <a:t>Operator's panel</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5">
                          <a:effectLst/>
                          <a:latin typeface="Calibri Light" panose="020F0302020204030204" pitchFamily="34" charset="0"/>
                          <a:cs typeface="Calibri Light" panose="020F0302020204030204" pitchFamily="34" charset="0"/>
                        </a:rPr>
                        <a:t>Weintek</a:t>
                      </a:r>
                      <a:endParaRPr lang="ru-RU" sz="1200" b="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3025138300"/>
                  </a:ext>
                </a:extLst>
              </a:tr>
              <a:tr h="288000">
                <a:tc>
                  <a:txBody>
                    <a:bodyPr/>
                    <a:lstStyle/>
                    <a:p>
                      <a:pPr marL="64770">
                        <a:spcBef>
                          <a:spcPts val="200"/>
                        </a:spcBef>
                        <a:spcAft>
                          <a:spcPts val="200"/>
                        </a:spcAft>
                      </a:pPr>
                      <a:r>
                        <a:rPr lang="en-US" sz="1200" b="0" dirty="0" smtClean="0">
                          <a:effectLst/>
                          <a:latin typeface="+mj-lt"/>
                        </a:rPr>
                        <a:t>level</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75" dirty="0" smtClean="0">
                          <a:effectLst/>
                          <a:latin typeface="Calibri Light" panose="020F0302020204030204" pitchFamily="34" charset="0"/>
                          <a:cs typeface="Calibri Light" panose="020F0302020204030204" pitchFamily="34" charset="0"/>
                        </a:rPr>
                        <a:t>Mitsubishi </a:t>
                      </a:r>
                      <a:r>
                        <a:rPr lang="en-US" sz="1200" b="0" spc="-5" dirty="0" smtClean="0">
                          <a:effectLst/>
                          <a:latin typeface="Calibri Light" panose="020F0302020204030204" pitchFamily="34" charset="0"/>
                          <a:cs typeface="Calibri Light" panose="020F0302020204030204" pitchFamily="34" charset="0"/>
                        </a:rPr>
                        <a:t>Electric</a:t>
                      </a:r>
                      <a:endParaRPr lang="ru-RU" sz="1200" b="0" dirty="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2889814779"/>
                  </a:ext>
                </a:extLst>
              </a:tr>
              <a:tr h="288000">
                <a:tc>
                  <a:txBody>
                    <a:bodyPr/>
                    <a:lstStyle/>
                    <a:p>
                      <a:pPr marL="64770">
                        <a:spcBef>
                          <a:spcPts val="200"/>
                        </a:spcBef>
                        <a:spcAft>
                          <a:spcPts val="200"/>
                        </a:spcAft>
                      </a:pPr>
                      <a:r>
                        <a:rPr lang="en-US" sz="1200" b="0" spc="-5" dirty="0" smtClean="0">
                          <a:effectLst/>
                          <a:latin typeface="+mj-lt"/>
                        </a:rPr>
                        <a:t>Frequency converters</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5" dirty="0" smtClean="0">
                          <a:effectLst/>
                          <a:latin typeface="Calibri Light" panose="020F0302020204030204" pitchFamily="34" charset="0"/>
                          <a:cs typeface="Calibri Light" panose="020F0302020204030204" pitchFamily="34" charset="0"/>
                        </a:rPr>
                        <a:t>Mitsubishi Electric</a:t>
                      </a:r>
                      <a:endParaRPr lang="ru-RU" sz="1200" b="0" dirty="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3060738964"/>
                  </a:ext>
                </a:extLst>
              </a:tr>
              <a:tr h="288000">
                <a:tc>
                  <a:txBody>
                    <a:bodyPr/>
                    <a:lstStyle/>
                    <a:p>
                      <a:pPr marL="64770">
                        <a:spcBef>
                          <a:spcPts val="200"/>
                        </a:spcBef>
                        <a:spcAft>
                          <a:spcPts val="200"/>
                        </a:spcAft>
                      </a:pPr>
                      <a:r>
                        <a:rPr lang="en-US" sz="1200" b="0" spc="-5" dirty="0" smtClean="0">
                          <a:effectLst/>
                          <a:latin typeface="+mj-lt"/>
                        </a:rPr>
                        <a:t>Electric motors</a:t>
                      </a:r>
                      <a:endParaRPr lang="ru-RU" sz="1200" b="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marL="64770">
                        <a:spcBef>
                          <a:spcPts val="200"/>
                        </a:spcBef>
                        <a:spcAft>
                          <a:spcPts val="200"/>
                        </a:spcAft>
                      </a:pPr>
                      <a:r>
                        <a:rPr lang="en-US" sz="1200" b="0" spc="-5" dirty="0" smtClean="0">
                          <a:effectLst/>
                          <a:latin typeface="Calibri Light" panose="020F0302020204030204" pitchFamily="34" charset="0"/>
                          <a:cs typeface="Calibri Light" panose="020F0302020204030204" pitchFamily="34" charset="0"/>
                        </a:rPr>
                        <a:t>Mitsubishi Electric</a:t>
                      </a:r>
                      <a:endParaRPr lang="ru-RU" sz="1200" b="0" dirty="0">
                        <a:effectLst/>
                        <a:latin typeface="Calibri Light" panose="020F0302020204030204" pitchFamily="34" charset="0"/>
                        <a:ea typeface="Calibri" panose="020F0502020204030204" pitchFamily="34" charset="0"/>
                        <a:cs typeface="Calibri Light" panose="020F0302020204030204" pitchFamily="34" charset="0"/>
                      </a:endParaRPr>
                    </a:p>
                  </a:txBody>
                  <a:tcPr marL="0" marR="0" marT="0" marB="0" anchor="ctr"/>
                </a:tc>
                <a:extLst>
                  <a:ext uri="{0D108BD9-81ED-4DB2-BD59-A6C34878D82A}">
                    <a16:rowId xmlns:a16="http://schemas.microsoft.com/office/drawing/2014/main" val="208495912"/>
                  </a:ext>
                </a:extLst>
              </a:tr>
            </a:tbl>
          </a:graphicData>
        </a:graphic>
      </p:graphicFrame>
      <p:sp>
        <p:nvSpPr>
          <p:cNvPr id="6" name="Заголовок 1"/>
          <p:cNvSpPr txBox="1">
            <a:spLocks/>
          </p:cNvSpPr>
          <p:nvPr/>
        </p:nvSpPr>
        <p:spPr>
          <a:xfrm>
            <a:off x="489718" y="44938"/>
            <a:ext cx="5939221" cy="5611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552579"/>
                </a:solidFill>
              </a:rPr>
              <a:t>Technical </a:t>
            </a:r>
            <a:r>
              <a:rPr lang="en-US" sz="1400" b="1" dirty="0">
                <a:solidFill>
                  <a:srgbClr val="552579"/>
                </a:solidFill>
              </a:rPr>
              <a:t>Corporate GROUP AURORA BOREALIS and MPM Steel</a:t>
            </a:r>
            <a:endParaRPr lang="ru-RU" sz="1400" dirty="0">
              <a:solidFill>
                <a:srgbClr val="552579"/>
              </a:solidFill>
            </a:endParaRPr>
          </a:p>
          <a:p>
            <a:r>
              <a:rPr lang="en-US" sz="1400" dirty="0">
                <a:solidFill>
                  <a:srgbClr val="552579"/>
                </a:solidFill>
              </a:rPr>
              <a:t>Slovak </a:t>
            </a:r>
            <a:r>
              <a:rPr lang="en-US" sz="1400" dirty="0" smtClean="0">
                <a:solidFill>
                  <a:srgbClr val="552579"/>
                </a:solidFill>
              </a:rPr>
              <a:t>Republic  </a:t>
            </a:r>
            <a:endParaRPr lang="ru-RU" sz="1400" dirty="0">
              <a:solidFill>
                <a:srgbClr val="552579"/>
              </a:solidFill>
            </a:endParaRPr>
          </a:p>
        </p:txBody>
      </p:sp>
    </p:spTree>
    <p:extLst>
      <p:ext uri="{BB962C8B-B14F-4D97-AF65-F5344CB8AC3E}">
        <p14:creationId xmlns:p14="http://schemas.microsoft.com/office/powerpoint/2010/main" val="202735907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4618</TotalTime>
  <Words>1431</Words>
  <Application>Microsoft Office PowerPoint</Application>
  <PresentationFormat>Лист A4 (210x297 мм)</PresentationFormat>
  <Paragraphs>243</Paragraphs>
  <Slides>10</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TDP equipment package consists of</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Aurora Borealis</dc:creator>
  <cp:lastModifiedBy>Андрей Децюра</cp:lastModifiedBy>
  <cp:revision>131</cp:revision>
  <dcterms:created xsi:type="dcterms:W3CDTF">2021-11-23T07:25:59Z</dcterms:created>
  <dcterms:modified xsi:type="dcterms:W3CDTF">2023-12-18T04:53:29Z</dcterms:modified>
</cp:coreProperties>
</file>