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5" r:id="rId3"/>
    <p:sldId id="259" r:id="rId4"/>
    <p:sldId id="305" r:id="rId5"/>
    <p:sldId id="311" r:id="rId6"/>
    <p:sldId id="310" r:id="rId7"/>
    <p:sldId id="260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266" r:id="rId16"/>
    <p:sldId id="267" r:id="rId17"/>
    <p:sldId id="324" r:id="rId18"/>
    <p:sldId id="268" r:id="rId19"/>
  </p:sldIdLst>
  <p:sldSz cx="12192000" cy="6858000"/>
  <p:notesSz cx="7315200" cy="96012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DE809-A150-4051-85A7-034C9323BD33}" v="153" dt="2020-10-20T21:30:44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D0AC9-4297-4E9C-B86D-A53CD21CE300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89D4F-5C38-4B5F-944C-E7DB12AEC0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72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>
            <a:extLst>
              <a:ext uri="{FF2B5EF4-FFF2-40B4-BE49-F238E27FC236}">
                <a16:creationId xmlns:a16="http://schemas.microsoft.com/office/drawing/2014/main" id="{D45BA4FE-7AD3-46FA-8C6E-4A955499B7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>
            <a:extLst>
              <a:ext uri="{FF2B5EF4-FFF2-40B4-BE49-F238E27FC236}">
                <a16:creationId xmlns:a16="http://schemas.microsoft.com/office/drawing/2014/main" id="{1F5FF7B9-8E46-4370-AD12-2FB93C96CF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/>
              <a:t>Foto trein in de mist</a:t>
            </a:r>
          </a:p>
        </p:txBody>
      </p:sp>
      <p:sp>
        <p:nvSpPr>
          <p:cNvPr id="36868" name="Tijdelijke aanduiding voor dianummer 3">
            <a:extLst>
              <a:ext uri="{FF2B5EF4-FFF2-40B4-BE49-F238E27FC236}">
                <a16:creationId xmlns:a16="http://schemas.microsoft.com/office/drawing/2014/main" id="{9C99C9BB-9C7D-4EE5-A75B-B20EC9E840B9}"/>
              </a:ext>
            </a:extLst>
          </p:cNvPr>
          <p:cNvSpPr txBox="1">
            <a:spLocks noGrp="1"/>
          </p:cNvSpPr>
          <p:nvPr/>
        </p:nvSpPr>
        <p:spPr bwMode="auto">
          <a:xfrm>
            <a:off x="4143588" y="9119473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B6701A7-8ABD-46F2-9B85-C27B7B0DAC9A}" type="slidenum">
              <a:rPr lang="nl-BE" altLang="nl-BE" sz="1200"/>
              <a:pPr algn="r" eaLnBrk="1" hangingPunct="1"/>
              <a:t>4</a:t>
            </a:fld>
            <a:endParaRPr lang="nl-BE" altLang="nl-B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-afbeelding 1">
            <a:extLst>
              <a:ext uri="{FF2B5EF4-FFF2-40B4-BE49-F238E27FC236}">
                <a16:creationId xmlns:a16="http://schemas.microsoft.com/office/drawing/2014/main" id="{3F945E6F-82DA-4F7B-92EF-7E1363AA27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Tijdelijke aanduiding voor notities 2">
            <a:extLst>
              <a:ext uri="{FF2B5EF4-FFF2-40B4-BE49-F238E27FC236}">
                <a16:creationId xmlns:a16="http://schemas.microsoft.com/office/drawing/2014/main" id="{4E24B373-3084-44B2-B5D0-2BE2BDB3B4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/>
              <a:t>Foto trein in de mist</a:t>
            </a:r>
          </a:p>
        </p:txBody>
      </p:sp>
      <p:sp>
        <p:nvSpPr>
          <p:cNvPr id="37892" name="Tijdelijke aanduiding voor dianummer 3">
            <a:extLst>
              <a:ext uri="{FF2B5EF4-FFF2-40B4-BE49-F238E27FC236}">
                <a16:creationId xmlns:a16="http://schemas.microsoft.com/office/drawing/2014/main" id="{BE04A270-9919-42D6-9139-38F13F7739C6}"/>
              </a:ext>
            </a:extLst>
          </p:cNvPr>
          <p:cNvSpPr txBox="1">
            <a:spLocks noGrp="1"/>
          </p:cNvSpPr>
          <p:nvPr/>
        </p:nvSpPr>
        <p:spPr bwMode="auto">
          <a:xfrm>
            <a:off x="4143588" y="9119473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B90CA1-1F07-4CF7-995E-7A5F4E28F3E6}" type="slidenum">
              <a:rPr lang="nl-BE" altLang="nl-BE" sz="1200"/>
              <a:pPr algn="r" eaLnBrk="1" hangingPunct="1"/>
              <a:t>5</a:t>
            </a:fld>
            <a:endParaRPr lang="nl-BE" altLang="nl-B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jdelijke aanduiding voor dia-afbeelding 1">
            <a:extLst>
              <a:ext uri="{FF2B5EF4-FFF2-40B4-BE49-F238E27FC236}">
                <a16:creationId xmlns:a16="http://schemas.microsoft.com/office/drawing/2014/main" id="{433E74F5-A3B6-46DD-B782-BDA1CA513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ijdelijke aanduiding voor notities 2">
            <a:extLst>
              <a:ext uri="{FF2B5EF4-FFF2-40B4-BE49-F238E27FC236}">
                <a16:creationId xmlns:a16="http://schemas.microsoft.com/office/drawing/2014/main" id="{AAF5F223-3157-4E17-A5E2-D61FF884C3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/>
              <a:t>Foto trein in de mist</a:t>
            </a:r>
          </a:p>
        </p:txBody>
      </p:sp>
      <p:sp>
        <p:nvSpPr>
          <p:cNvPr id="38916" name="Tijdelijke aanduiding voor dianummer 3">
            <a:extLst>
              <a:ext uri="{FF2B5EF4-FFF2-40B4-BE49-F238E27FC236}">
                <a16:creationId xmlns:a16="http://schemas.microsoft.com/office/drawing/2014/main" id="{237D4162-09A7-4FFD-BFF3-E4D00CB818A5}"/>
              </a:ext>
            </a:extLst>
          </p:cNvPr>
          <p:cNvSpPr txBox="1">
            <a:spLocks noGrp="1"/>
          </p:cNvSpPr>
          <p:nvPr/>
        </p:nvSpPr>
        <p:spPr bwMode="auto">
          <a:xfrm>
            <a:off x="4143588" y="9119473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76F604D-DD2F-4E77-964C-02912B546237}" type="slidenum">
              <a:rPr lang="nl-BE" altLang="nl-BE" sz="1200"/>
              <a:pPr algn="r" eaLnBrk="1" hangingPunct="1"/>
              <a:t>6</a:t>
            </a:fld>
            <a:endParaRPr lang="nl-BE" altLang="nl-B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F6AC0-A7E9-4A62-8892-8ED29D5CD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41C546-6F98-4B25-A189-F974007EA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A2307B-AA94-45B9-830E-D5F37EB9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FBE207-FBD5-4016-BD74-13F1FA03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1FADB-2073-4BAC-AA12-B5B834FC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60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65E0F-6E79-4E18-84DF-42646DAB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84EFB5-AF65-4675-BA49-0E10101E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D28001-CE87-4A1A-9FAD-E6863A275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760E04-6FC2-4679-B311-4EB07BE2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4227CB-D93F-4E99-8E43-A3C9F69C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47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82167FF-A492-4E13-9037-A2A1EC9A7B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391F4A0-041A-4528-B69F-36E0636C7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CEB017-AB63-4B12-BF5F-80887470D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B19A01-1D23-4592-9EDC-9F392E25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8E1795-A8CC-47B3-982A-88A93922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02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DBA7A-1A55-4547-9AF9-28B0F097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FC2D04-5D19-4A56-BFB8-98003866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62170A-83D9-434D-A874-04CE486B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B254D5-9547-4DDC-886E-AE483C0C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252A07-1578-44F9-930D-5B37B03F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08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B1A23-966E-4174-861D-F0F292D7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FDF042-2461-4769-BE17-C0F5FE7B1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734127-7678-4D53-95F3-3E5807364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1B7C3D-990F-471C-8D87-118EEA23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81836E-407E-476E-93E6-7928D748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70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478BA-B35A-4708-AFA8-C9CC04F2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2F00B5-AF40-4BD1-9DA3-FA0C8C132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1253E7-9F4F-4A8B-BF4D-BC48EAA1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B9F671-D326-4A4A-AE3C-5375F012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317E87-1203-495D-A625-D8E5E278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F0F4B2-86F5-4A90-B30F-12622933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10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BE860-CEC3-49CE-8BD8-B97036CC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CADBCD-770C-4533-81F1-E4415937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C57699-6214-4746-AC19-BF571A68B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F45728-E488-434D-8C9D-5F4F54927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885485A-C3EA-43AF-ADE5-4F523D97E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EDBEBEF-8331-45F3-87DD-8D413CC7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159B83-EB80-4335-9A94-BFF7FB1E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B32B30C-9954-4098-B78E-403EB267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53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F1776-D3E3-46A6-B3BF-A9D61739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7336534-6DC6-4DCB-91B0-A52F3EB4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2FF606-D874-450E-80EB-84731E88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30E97E-F570-40DE-B087-F46F733B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93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89A6639-4D9F-4A5A-94D0-E7B8EA10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DBF11BF-3F36-4235-880E-E45F1C29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50B024-D945-4211-8EDC-EA3ACF9D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60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23F79-B707-41BE-B25E-88FCF581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02C81B-CBEF-4177-B65E-6ED37705C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090208-2AAE-4E4F-BC18-E0F530775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C689EE-FD2E-470C-A749-637FC110E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DA9649-183B-42E1-94FB-89FC9B94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BADA12-6562-4792-B6E7-FEFD0C55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85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7F595-483D-498A-A7CF-986E3848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3144DD-9B14-46F3-BA26-95079357C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8FE6F4-F770-402C-9CDE-6A92EE1BD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29253B-4249-43A7-B996-937B30AC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5E8AE0-7583-484F-85FA-8DE5C0816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B06345-19C1-4839-AEBE-BE70371A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76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54EC79C-3001-4854-ADE2-FDF1633A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1EDB27-3D65-4F9A-A4AA-10B09F2A6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6079E8-68F5-4829-926E-3BC7ECCC0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FCDE-4888-4CB1-B4BC-DEDBF9CD2CF2}" type="datetimeFigureOut">
              <a:rPr lang="cs-CZ" smtClean="0"/>
              <a:t>29.09.2024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2B874F-92CC-424B-ADDE-4216AF729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F2700E-2CA7-45BE-99F7-1BD7068D3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FA006-B2F9-4CE6-9F73-234F6AD136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6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ompro@compro.s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F183C-0565-4D73-A336-CAC7718E4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91425"/>
          </a:xfrm>
        </p:spPr>
        <p:txBody>
          <a:bodyPr>
            <a:normAutofit/>
          </a:bodyPr>
          <a:lstStyle/>
          <a:p>
            <a:r>
              <a:rPr lang="cs-CZ" sz="10000" b="1" dirty="0">
                <a:latin typeface="Arial" panose="020B0604020202020204" pitchFamily="34" charset="0"/>
                <a:cs typeface="Arial" panose="020B0604020202020204" pitchFamily="34" charset="0"/>
              </a:rPr>
              <a:t>CEMTOP</a:t>
            </a:r>
            <a:br>
              <a:rPr lang="cs-CZ" sz="10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VSTŘIKOVACÍ BETONOVÁ EKOLOGICKÁ SMĚS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50D9F7F-9A6E-3DE7-0D75-BE3FB81331E9}"/>
              </a:ext>
            </a:extLst>
          </p:cNvPr>
          <p:cNvSpPr txBox="1"/>
          <p:nvPr/>
        </p:nvSpPr>
        <p:spPr>
          <a:xfrm>
            <a:off x="2055845" y="3153746"/>
            <a:ext cx="8080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/>
              <a:t>COMPRO </a:t>
            </a:r>
            <a:r>
              <a:rPr lang="sk-SK" sz="3600" dirty="0" err="1"/>
              <a:t>Trade</a:t>
            </a:r>
            <a:r>
              <a:rPr lang="sk-SK" sz="3600" dirty="0"/>
              <a:t> </a:t>
            </a:r>
            <a:r>
              <a:rPr lang="sk-SK" sz="3600" dirty="0" err="1"/>
              <a:t>Consulting</a:t>
            </a:r>
            <a:r>
              <a:rPr lang="sk-SK" sz="3600" dirty="0"/>
              <a:t>, s.r.o.</a:t>
            </a:r>
          </a:p>
          <a:p>
            <a:pPr algn="ctr"/>
            <a:r>
              <a:rPr lang="sk-SK" sz="3600" dirty="0"/>
              <a:t>Obchodná 443/8, 040 11  Košice,  Slovakia</a:t>
            </a:r>
          </a:p>
          <a:p>
            <a:pPr algn="ctr"/>
            <a:r>
              <a:rPr lang="sk-SK" sz="3600" dirty="0">
                <a:hlinkClick r:id="rId2"/>
              </a:rPr>
              <a:t>compro@compro.sk</a:t>
            </a:r>
            <a:endParaRPr lang="sk-SK" sz="3600" dirty="0"/>
          </a:p>
          <a:p>
            <a:pPr algn="ctr"/>
            <a:r>
              <a:rPr lang="sk-SK" sz="3600"/>
              <a:t>+421 948 727 148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312964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Realizace - reference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0B3AEF-14D8-4FCC-8CB8-041F5005B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74" y="1078979"/>
            <a:ext cx="7302451" cy="526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2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Realizace - reference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87DEFB-1100-40FA-86E5-0BCEB67D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19" y="1175196"/>
            <a:ext cx="7088762" cy="5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7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Realizace - reference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7801C3-B48C-4892-A7FD-D0910606F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524" y="1094476"/>
            <a:ext cx="649095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1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Realizace - reference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9CF65B-E379-4119-A5CF-FA308DC7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71" y="986617"/>
            <a:ext cx="7013912" cy="52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Realizace - reference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7123DC-167A-48FD-A344-549C884D7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682" y="986617"/>
            <a:ext cx="6995700" cy="53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CEDAC40-AB87-4FB2-B386-CACCE133881C}"/>
              </a:ext>
            </a:extLst>
          </p:cNvPr>
          <p:cNvSpPr txBox="1"/>
          <p:nvPr/>
        </p:nvSpPr>
        <p:spPr>
          <a:xfrm>
            <a:off x="648929" y="422787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IV. Hlavní odběratelské skupiny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37A29DC4-9395-4740-9F4E-3D5712838540}"/>
              </a:ext>
            </a:extLst>
          </p:cNvPr>
          <p:cNvSpPr/>
          <p:nvPr/>
        </p:nvSpPr>
        <p:spPr>
          <a:xfrm>
            <a:off x="159725" y="18889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AC88ED-4A6F-46B4-B36C-1FEB79A3ED48}"/>
              </a:ext>
            </a:extLst>
          </p:cNvPr>
          <p:cNvSpPr txBox="1"/>
          <p:nvPr/>
        </p:nvSpPr>
        <p:spPr>
          <a:xfrm>
            <a:off x="1349406" y="1116636"/>
            <a:ext cx="89220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Výstavba silnic a dálnic, mostů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Výstavba železničních koridorů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Renovace mostů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Výstavba a renovace vodních nádrží, přehrad – vodohospodářská díla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Petrochemický průmysl - Zásobníky nebezpečných látek a ropných produktů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Energetický průmysl, jaderná energetika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D6D3A43F-A160-4CF0-BDD4-DFA12362DDFC}"/>
              </a:ext>
            </a:extLst>
          </p:cNvPr>
          <p:cNvSpPr/>
          <p:nvPr/>
        </p:nvSpPr>
        <p:spPr>
          <a:xfrm>
            <a:off x="159725" y="1063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25945DAE-CEBD-414A-9FD5-2A2C8F098E1E}"/>
              </a:ext>
            </a:extLst>
          </p:cNvPr>
          <p:cNvSpPr/>
          <p:nvPr/>
        </p:nvSpPr>
        <p:spPr>
          <a:xfrm>
            <a:off x="150811" y="27146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384242CF-88BD-466C-9133-C106D683FAA7}"/>
              </a:ext>
            </a:extLst>
          </p:cNvPr>
          <p:cNvSpPr/>
          <p:nvPr/>
        </p:nvSpPr>
        <p:spPr>
          <a:xfrm>
            <a:off x="187181" y="35402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4C71B501-BC55-4589-944C-95A62766FC6A}"/>
              </a:ext>
            </a:extLst>
          </p:cNvPr>
          <p:cNvSpPr/>
          <p:nvPr/>
        </p:nvSpPr>
        <p:spPr>
          <a:xfrm>
            <a:off x="187181" y="43584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CD9A057C-1440-47CE-ABF2-A0C02EC3A05A}"/>
              </a:ext>
            </a:extLst>
          </p:cNvPr>
          <p:cNvSpPr/>
          <p:nvPr/>
        </p:nvSpPr>
        <p:spPr>
          <a:xfrm>
            <a:off x="159725" y="51651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165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967E551-B2AC-4532-A763-FE8CD40AD2E5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V. Vstupní materiál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9EBA223-6B0A-4B87-AEA0-F96CD116ECC7}"/>
              </a:ext>
            </a:extLst>
          </p:cNvPr>
          <p:cNvSpPr/>
          <p:nvPr/>
        </p:nvSpPr>
        <p:spPr>
          <a:xfrm>
            <a:off x="159725" y="13297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DD908CB-3D9B-4AEB-AA17-D00D55BB864A}"/>
              </a:ext>
            </a:extLst>
          </p:cNvPr>
          <p:cNvSpPr txBox="1"/>
          <p:nvPr/>
        </p:nvSpPr>
        <p:spPr>
          <a:xfrm>
            <a:off x="1597981" y="1189608"/>
            <a:ext cx="89043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Soubor aktivních chemických komponentů nutných k výrobě a zajištění technických parametrů směsi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Cement portlandský v kontrolované kvalitě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Písek křemičitý v požadované kvalitě a zrnitosti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Obalový a transportní materiál</a:t>
            </a:r>
          </a:p>
          <a:p>
            <a:endParaRPr lang="cs-CZ" dirty="0">
              <a:latin typeface="Trebuchet MS" panose="020B0603020202020204" pitchFamily="34" charset="0"/>
            </a:endParaRPr>
          </a:p>
          <a:p>
            <a:endParaRPr lang="cs-CZ" dirty="0">
              <a:latin typeface="Trebuchet MS" panose="020B0603020202020204" pitchFamily="34" charset="0"/>
            </a:endParaRPr>
          </a:p>
          <a:p>
            <a:r>
              <a:rPr lang="cs-CZ" dirty="0">
                <a:latin typeface="Trebuchet MS" panose="020B0603020202020204" pitchFamily="34" charset="0"/>
              </a:rPr>
              <a:t>Betonový recyklát, frakce 0-8mm, 8-65mm – - není podmínkou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AAB7E2E7-C23B-4EA2-AD8D-8FAD427183EA}"/>
              </a:ext>
            </a:extLst>
          </p:cNvPr>
          <p:cNvSpPr/>
          <p:nvPr/>
        </p:nvSpPr>
        <p:spPr>
          <a:xfrm>
            <a:off x="159725" y="22391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51D26C7B-567F-4F44-BD56-C5045CF01023}"/>
              </a:ext>
            </a:extLst>
          </p:cNvPr>
          <p:cNvSpPr/>
          <p:nvPr/>
        </p:nvSpPr>
        <p:spPr>
          <a:xfrm>
            <a:off x="159725" y="30751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9529B29B-FA9D-43F5-A90A-EA46FA13B551}"/>
              </a:ext>
            </a:extLst>
          </p:cNvPr>
          <p:cNvSpPr/>
          <p:nvPr/>
        </p:nvSpPr>
        <p:spPr>
          <a:xfrm>
            <a:off x="159725" y="38727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8AC46082-BA06-4808-82BE-49BF9D1B3572}"/>
              </a:ext>
            </a:extLst>
          </p:cNvPr>
          <p:cNvSpPr/>
          <p:nvPr/>
        </p:nvSpPr>
        <p:spPr>
          <a:xfrm>
            <a:off x="178955" y="47176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7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967E551-B2AC-4532-A763-FE8CD40AD2E5}"/>
              </a:ext>
            </a:extLst>
          </p:cNvPr>
          <p:cNvSpPr txBox="1"/>
          <p:nvPr/>
        </p:nvSpPr>
        <p:spPr>
          <a:xfrm>
            <a:off x="648929" y="432619"/>
            <a:ext cx="6590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VI. Výroba a balení cementové směsi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E6F665A-1303-4DD9-8FA5-7EDC62182CD5}"/>
              </a:ext>
            </a:extLst>
          </p:cNvPr>
          <p:cNvSpPr/>
          <p:nvPr/>
        </p:nvSpPr>
        <p:spPr>
          <a:xfrm>
            <a:off x="780177" y="1333849"/>
            <a:ext cx="1451295" cy="2745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5811737-F45E-4111-99E1-AB6033B9DB1A}"/>
              </a:ext>
            </a:extLst>
          </p:cNvPr>
          <p:cNvSpPr/>
          <p:nvPr/>
        </p:nvSpPr>
        <p:spPr>
          <a:xfrm>
            <a:off x="780177" y="1333850"/>
            <a:ext cx="1451295" cy="1879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16FF5EB-11B7-4E04-ACD6-7852B3D61372}"/>
              </a:ext>
            </a:extLst>
          </p:cNvPr>
          <p:cNvSpPr/>
          <p:nvPr/>
        </p:nvSpPr>
        <p:spPr>
          <a:xfrm>
            <a:off x="780177" y="1333850"/>
            <a:ext cx="1451295" cy="2441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D9B85A1A-969F-4786-8B6C-7F88543053DB}"/>
              </a:ext>
            </a:extLst>
          </p:cNvPr>
          <p:cNvSpPr/>
          <p:nvPr/>
        </p:nvSpPr>
        <p:spPr>
          <a:xfrm>
            <a:off x="780177" y="1333850"/>
            <a:ext cx="1451295" cy="19378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ývojový diagram: spojnice 12">
            <a:extLst>
              <a:ext uri="{FF2B5EF4-FFF2-40B4-BE49-F238E27FC236}">
                <a16:creationId xmlns:a16="http://schemas.microsoft.com/office/drawing/2014/main" id="{3155BB3A-6723-4E32-BA6A-8D603D318085}"/>
              </a:ext>
            </a:extLst>
          </p:cNvPr>
          <p:cNvSpPr/>
          <p:nvPr/>
        </p:nvSpPr>
        <p:spPr>
          <a:xfrm>
            <a:off x="3431097" y="1935760"/>
            <a:ext cx="1451295" cy="14932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E0D8D45-231E-432C-A826-6889F59D1C4B}"/>
              </a:ext>
            </a:extLst>
          </p:cNvPr>
          <p:cNvSpPr/>
          <p:nvPr/>
        </p:nvSpPr>
        <p:spPr>
          <a:xfrm>
            <a:off x="5335398" y="1333850"/>
            <a:ext cx="1451295" cy="2745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88A9D85-C493-4B95-8B64-D16AB51A562E}"/>
              </a:ext>
            </a:extLst>
          </p:cNvPr>
          <p:cNvSpPr/>
          <p:nvPr/>
        </p:nvSpPr>
        <p:spPr>
          <a:xfrm>
            <a:off x="7751427" y="1333850"/>
            <a:ext cx="1082180" cy="486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51E59F40-69EB-4AD7-85BD-809DC0816B80}"/>
              </a:ext>
            </a:extLst>
          </p:cNvPr>
          <p:cNvSpPr/>
          <p:nvPr/>
        </p:nvSpPr>
        <p:spPr>
          <a:xfrm>
            <a:off x="7751427" y="2086762"/>
            <a:ext cx="1082180" cy="486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138E8DA8-E317-4A4A-B98C-9954BF9EFA13}"/>
              </a:ext>
            </a:extLst>
          </p:cNvPr>
          <p:cNvSpPr/>
          <p:nvPr/>
        </p:nvSpPr>
        <p:spPr>
          <a:xfrm>
            <a:off x="7751427" y="2839674"/>
            <a:ext cx="1082180" cy="486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262AF8C8-DCF8-4EBF-A391-A4C84E8E7120}"/>
              </a:ext>
            </a:extLst>
          </p:cNvPr>
          <p:cNvSpPr/>
          <p:nvPr/>
        </p:nvSpPr>
        <p:spPr>
          <a:xfrm>
            <a:off x="7751427" y="3592586"/>
            <a:ext cx="1082180" cy="486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3D5E4DEC-1272-41DB-BD5F-B6BB8CD17B14}"/>
              </a:ext>
            </a:extLst>
          </p:cNvPr>
          <p:cNvSpPr/>
          <p:nvPr/>
        </p:nvSpPr>
        <p:spPr>
          <a:xfrm>
            <a:off x="9353725" y="2063693"/>
            <a:ext cx="931178" cy="1239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932A34ED-2CAE-4B14-B447-98CFA5E94AE8}"/>
              </a:ext>
            </a:extLst>
          </p:cNvPr>
          <p:cNvSpPr/>
          <p:nvPr/>
        </p:nvSpPr>
        <p:spPr>
          <a:xfrm>
            <a:off x="5335398" y="4714613"/>
            <a:ext cx="2986480" cy="63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9EB61892-9626-491A-89B7-2CA60E364164}"/>
              </a:ext>
            </a:extLst>
          </p:cNvPr>
          <p:cNvSpPr/>
          <p:nvPr/>
        </p:nvSpPr>
        <p:spPr>
          <a:xfrm>
            <a:off x="780176" y="4714613"/>
            <a:ext cx="2650921" cy="637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1B1F17F0-5B41-4A41-83AE-5FCE2AE5873C}"/>
              </a:ext>
            </a:extLst>
          </p:cNvPr>
          <p:cNvSpPr/>
          <p:nvPr/>
        </p:nvSpPr>
        <p:spPr>
          <a:xfrm rot="10800000">
            <a:off x="3523376" y="4932728"/>
            <a:ext cx="1736521" cy="234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Šipka: dolů 32">
            <a:extLst>
              <a:ext uri="{FF2B5EF4-FFF2-40B4-BE49-F238E27FC236}">
                <a16:creationId xmlns:a16="http://schemas.microsoft.com/office/drawing/2014/main" id="{95838FC2-8973-42F3-B480-51C48BA7714C}"/>
              </a:ext>
            </a:extLst>
          </p:cNvPr>
          <p:cNvSpPr/>
          <p:nvPr/>
        </p:nvSpPr>
        <p:spPr>
          <a:xfrm>
            <a:off x="9714452" y="3397539"/>
            <a:ext cx="238665" cy="1652633"/>
          </a:xfrm>
          <a:prstGeom prst="downArrow">
            <a:avLst>
              <a:gd name="adj1" fmla="val 5703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E8C93567-0326-4480-BE57-F28D16607B89}"/>
              </a:ext>
            </a:extLst>
          </p:cNvPr>
          <p:cNvSpPr/>
          <p:nvPr/>
        </p:nvSpPr>
        <p:spPr>
          <a:xfrm rot="10800000">
            <a:off x="8397377" y="4941114"/>
            <a:ext cx="1317074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Šipka: doprava 34">
            <a:extLst>
              <a:ext uri="{FF2B5EF4-FFF2-40B4-BE49-F238E27FC236}">
                <a16:creationId xmlns:a16="http://schemas.microsoft.com/office/drawing/2014/main" id="{C6C566ED-361C-4BED-B1E3-99196D5F3F95}"/>
              </a:ext>
            </a:extLst>
          </p:cNvPr>
          <p:cNvSpPr/>
          <p:nvPr/>
        </p:nvSpPr>
        <p:spPr>
          <a:xfrm flipV="1">
            <a:off x="6862193" y="2585488"/>
            <a:ext cx="2340529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Šipka: doprava 35">
            <a:extLst>
              <a:ext uri="{FF2B5EF4-FFF2-40B4-BE49-F238E27FC236}">
                <a16:creationId xmlns:a16="http://schemas.microsoft.com/office/drawing/2014/main" id="{567CFF02-FAFC-4E36-A3AC-F769AE63DA6D}"/>
              </a:ext>
            </a:extLst>
          </p:cNvPr>
          <p:cNvSpPr/>
          <p:nvPr/>
        </p:nvSpPr>
        <p:spPr>
          <a:xfrm>
            <a:off x="6954473" y="1620753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Šipka: doprava 37">
            <a:extLst>
              <a:ext uri="{FF2B5EF4-FFF2-40B4-BE49-F238E27FC236}">
                <a16:creationId xmlns:a16="http://schemas.microsoft.com/office/drawing/2014/main" id="{7EC1EC12-2CC7-4164-BFE5-6795BF89DBCC}"/>
              </a:ext>
            </a:extLst>
          </p:cNvPr>
          <p:cNvSpPr/>
          <p:nvPr/>
        </p:nvSpPr>
        <p:spPr>
          <a:xfrm>
            <a:off x="6954473" y="2226439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Šipka: doprava 39">
            <a:extLst>
              <a:ext uri="{FF2B5EF4-FFF2-40B4-BE49-F238E27FC236}">
                <a16:creationId xmlns:a16="http://schemas.microsoft.com/office/drawing/2014/main" id="{B7FE89CF-DC89-4CBD-8C90-E3DF80D91BEB}"/>
              </a:ext>
            </a:extLst>
          </p:cNvPr>
          <p:cNvSpPr/>
          <p:nvPr/>
        </p:nvSpPr>
        <p:spPr>
          <a:xfrm>
            <a:off x="6954473" y="3018359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Šipka: doprava 41">
            <a:extLst>
              <a:ext uri="{FF2B5EF4-FFF2-40B4-BE49-F238E27FC236}">
                <a16:creationId xmlns:a16="http://schemas.microsoft.com/office/drawing/2014/main" id="{01888BD5-7365-4780-B0A8-024C63C59100}"/>
              </a:ext>
            </a:extLst>
          </p:cNvPr>
          <p:cNvSpPr/>
          <p:nvPr/>
        </p:nvSpPr>
        <p:spPr>
          <a:xfrm>
            <a:off x="6954473" y="3736037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343103AE-C09E-4C22-8E51-8A61CF55D174}"/>
              </a:ext>
            </a:extLst>
          </p:cNvPr>
          <p:cNvSpPr txBox="1"/>
          <p:nvPr/>
        </p:nvSpPr>
        <p:spPr>
          <a:xfrm>
            <a:off x="1115736" y="4832059"/>
            <a:ext cx="208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REALIZACE STAVBY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C8C1F978-D379-41AE-AB70-FC8F6361B3AC}"/>
              </a:ext>
            </a:extLst>
          </p:cNvPr>
          <p:cNvSpPr txBox="1"/>
          <p:nvPr/>
        </p:nvSpPr>
        <p:spPr>
          <a:xfrm>
            <a:off x="5534636" y="4844224"/>
            <a:ext cx="2787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PUMPA mobilní staveniště</a:t>
            </a:r>
          </a:p>
        </p:txBody>
      </p:sp>
      <p:sp>
        <p:nvSpPr>
          <p:cNvPr id="48" name="Šipka: doprava 47">
            <a:extLst>
              <a:ext uri="{FF2B5EF4-FFF2-40B4-BE49-F238E27FC236}">
                <a16:creationId xmlns:a16="http://schemas.microsoft.com/office/drawing/2014/main" id="{4E318D49-E376-4129-8D98-61900260C441}"/>
              </a:ext>
            </a:extLst>
          </p:cNvPr>
          <p:cNvSpPr/>
          <p:nvPr/>
        </p:nvSpPr>
        <p:spPr>
          <a:xfrm rot="16200000">
            <a:off x="1033244" y="5901235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Šipka: doprava 49">
            <a:extLst>
              <a:ext uri="{FF2B5EF4-FFF2-40B4-BE49-F238E27FC236}">
                <a16:creationId xmlns:a16="http://schemas.microsoft.com/office/drawing/2014/main" id="{D729431B-0016-4EE2-8487-3BA6B1ACA799}"/>
              </a:ext>
            </a:extLst>
          </p:cNvPr>
          <p:cNvSpPr/>
          <p:nvPr/>
        </p:nvSpPr>
        <p:spPr>
          <a:xfrm rot="16200000">
            <a:off x="2597232" y="5901235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Šipka: doprava 51">
            <a:extLst>
              <a:ext uri="{FF2B5EF4-FFF2-40B4-BE49-F238E27FC236}">
                <a16:creationId xmlns:a16="http://schemas.microsoft.com/office/drawing/2014/main" id="{16BF4703-D242-4674-B904-5A0AD5324CE1}"/>
              </a:ext>
            </a:extLst>
          </p:cNvPr>
          <p:cNvSpPr/>
          <p:nvPr/>
        </p:nvSpPr>
        <p:spPr>
          <a:xfrm rot="16200000">
            <a:off x="7190204" y="5901235"/>
            <a:ext cx="671120" cy="19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Řečová bublina: obdélníkový bublinový popisek se zakulacenými rohy 52">
            <a:extLst>
              <a:ext uri="{FF2B5EF4-FFF2-40B4-BE49-F238E27FC236}">
                <a16:creationId xmlns:a16="http://schemas.microsoft.com/office/drawing/2014/main" id="{6D7DB6CF-5F0E-4EED-A2DE-D342D3985138}"/>
              </a:ext>
            </a:extLst>
          </p:cNvPr>
          <p:cNvSpPr/>
          <p:nvPr/>
        </p:nvSpPr>
        <p:spPr>
          <a:xfrm>
            <a:off x="3143494" y="5712903"/>
            <a:ext cx="1043590" cy="377504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Řečová bublina: obdélníkový bublinový popisek se zakulacenými rohy 54">
            <a:extLst>
              <a:ext uri="{FF2B5EF4-FFF2-40B4-BE49-F238E27FC236}">
                <a16:creationId xmlns:a16="http://schemas.microsoft.com/office/drawing/2014/main" id="{29CD8264-FC05-410E-83FE-6F993CC51130}"/>
              </a:ext>
            </a:extLst>
          </p:cNvPr>
          <p:cNvSpPr/>
          <p:nvPr/>
        </p:nvSpPr>
        <p:spPr>
          <a:xfrm>
            <a:off x="1579506" y="5712903"/>
            <a:ext cx="1043590" cy="377504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Řečová bublina: obdélníkový bublinový popisek se zakulacenými rohy 56">
            <a:extLst>
              <a:ext uri="{FF2B5EF4-FFF2-40B4-BE49-F238E27FC236}">
                <a16:creationId xmlns:a16="http://schemas.microsoft.com/office/drawing/2014/main" id="{49F64FF4-A87C-4B90-893A-961FE0F0BA81}"/>
              </a:ext>
            </a:extLst>
          </p:cNvPr>
          <p:cNvSpPr/>
          <p:nvPr/>
        </p:nvSpPr>
        <p:spPr>
          <a:xfrm>
            <a:off x="7800083" y="5707449"/>
            <a:ext cx="1043590" cy="377504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CCE9AB95-23A4-4B83-BEC2-840F106286A5}"/>
              </a:ext>
            </a:extLst>
          </p:cNvPr>
          <p:cNvCxnSpPr>
            <a:stCxn id="48" idx="1"/>
            <a:endCxn id="55" idx="4"/>
          </p:cNvCxnSpPr>
          <p:nvPr/>
        </p:nvCxnSpPr>
        <p:spPr>
          <a:xfrm flipV="1">
            <a:off x="1368804" y="6137595"/>
            <a:ext cx="515086" cy="199029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76A7BB3F-32F1-4FE5-905C-5F7B5F99DA31}"/>
              </a:ext>
            </a:extLst>
          </p:cNvPr>
          <p:cNvCxnSpPr>
            <a:stCxn id="50" idx="1"/>
            <a:endCxn id="53" idx="4"/>
          </p:cNvCxnSpPr>
          <p:nvPr/>
        </p:nvCxnSpPr>
        <p:spPr>
          <a:xfrm flipV="1">
            <a:off x="2932792" y="6137595"/>
            <a:ext cx="515086" cy="199029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69" name="Přímá spojnice 68">
            <a:extLst>
              <a:ext uri="{FF2B5EF4-FFF2-40B4-BE49-F238E27FC236}">
                <a16:creationId xmlns:a16="http://schemas.microsoft.com/office/drawing/2014/main" id="{B53AA629-6461-4334-A178-64780839A930}"/>
              </a:ext>
            </a:extLst>
          </p:cNvPr>
          <p:cNvCxnSpPr>
            <a:stCxn id="52" idx="1"/>
            <a:endCxn id="57" idx="4"/>
          </p:cNvCxnSpPr>
          <p:nvPr/>
        </p:nvCxnSpPr>
        <p:spPr>
          <a:xfrm flipV="1">
            <a:off x="7525764" y="6132141"/>
            <a:ext cx="578703" cy="204483"/>
          </a:xfrm>
          <a:prstGeom prst="lin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794F1D5A-C68C-40F6-A9AB-ABA3C707AC13}"/>
              </a:ext>
            </a:extLst>
          </p:cNvPr>
          <p:cNvSpPr txBox="1"/>
          <p:nvPr/>
        </p:nvSpPr>
        <p:spPr>
          <a:xfrm rot="16200000">
            <a:off x="4927591" y="2315921"/>
            <a:ext cx="22084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500" b="1" dirty="0"/>
              <a:t>PACKAGING</a:t>
            </a: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E8245609-EBA0-4CB1-A332-448693EAB134}"/>
              </a:ext>
            </a:extLst>
          </p:cNvPr>
          <p:cNvSpPr txBox="1"/>
          <p:nvPr/>
        </p:nvSpPr>
        <p:spPr>
          <a:xfrm>
            <a:off x="3775046" y="2443853"/>
            <a:ext cx="1023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500" b="1" dirty="0"/>
              <a:t>MIX</a:t>
            </a:r>
            <a:endParaRPr lang="cs-CZ" sz="2500" dirty="0"/>
          </a:p>
        </p:txBody>
      </p: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C71F0904-C381-43E5-BFF0-AD669C7ED6C4}"/>
              </a:ext>
            </a:extLst>
          </p:cNvPr>
          <p:cNvSpPr txBox="1"/>
          <p:nvPr/>
        </p:nvSpPr>
        <p:spPr>
          <a:xfrm>
            <a:off x="1111051" y="2141602"/>
            <a:ext cx="1047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PÍSEK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3697B5BC-053D-4546-B62A-F42E4987AC39}"/>
              </a:ext>
            </a:extLst>
          </p:cNvPr>
          <p:cNvSpPr txBox="1"/>
          <p:nvPr/>
        </p:nvSpPr>
        <p:spPr>
          <a:xfrm>
            <a:off x="985566" y="3334624"/>
            <a:ext cx="1298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CEMENT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9675271C-6D21-4E9E-92C2-8B16682CA551}"/>
              </a:ext>
            </a:extLst>
          </p:cNvPr>
          <p:cNvSpPr txBox="1"/>
          <p:nvPr/>
        </p:nvSpPr>
        <p:spPr>
          <a:xfrm>
            <a:off x="1562728" y="5673482"/>
            <a:ext cx="1117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   BETONOVÁ</a:t>
            </a:r>
          </a:p>
          <a:p>
            <a:r>
              <a:rPr lang="cs-CZ" sz="1200" b="1" dirty="0"/>
              <a:t>         DRŤ</a:t>
            </a: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D32487D4-B445-4F91-9EEC-F494E83BA7E6}"/>
              </a:ext>
            </a:extLst>
          </p:cNvPr>
          <p:cNvSpPr txBox="1"/>
          <p:nvPr/>
        </p:nvSpPr>
        <p:spPr>
          <a:xfrm>
            <a:off x="3131888" y="5755051"/>
            <a:ext cx="1117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   KAMENIVO</a:t>
            </a:r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5C17FFB8-F6E8-442F-B300-B9962A68C2AC}"/>
              </a:ext>
            </a:extLst>
          </p:cNvPr>
          <p:cNvSpPr txBox="1"/>
          <p:nvPr/>
        </p:nvSpPr>
        <p:spPr>
          <a:xfrm>
            <a:off x="7838810" y="5731615"/>
            <a:ext cx="1117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VODA  (°C)</a:t>
            </a: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DFD3AEC0-D9C5-4655-AF66-064B2F112B66}"/>
              </a:ext>
            </a:extLst>
          </p:cNvPr>
          <p:cNvSpPr txBox="1"/>
          <p:nvPr/>
        </p:nvSpPr>
        <p:spPr>
          <a:xfrm>
            <a:off x="780176" y="3771522"/>
            <a:ext cx="15035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/>
              <a:t>AKTIVNÍ SUBSTANCE</a:t>
            </a:r>
          </a:p>
        </p:txBody>
      </p:sp>
      <p:sp>
        <p:nvSpPr>
          <p:cNvPr id="92" name="Šipka: doprava 91">
            <a:extLst>
              <a:ext uri="{FF2B5EF4-FFF2-40B4-BE49-F238E27FC236}">
                <a16:creationId xmlns:a16="http://schemas.microsoft.com/office/drawing/2014/main" id="{2D20F27C-9869-4677-93C6-42B9B62C29A2}"/>
              </a:ext>
            </a:extLst>
          </p:cNvPr>
          <p:cNvSpPr/>
          <p:nvPr/>
        </p:nvSpPr>
        <p:spPr>
          <a:xfrm rot="1244601">
            <a:off x="2357306" y="1926486"/>
            <a:ext cx="914400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Šipka: doprava 93">
            <a:extLst>
              <a:ext uri="{FF2B5EF4-FFF2-40B4-BE49-F238E27FC236}">
                <a16:creationId xmlns:a16="http://schemas.microsoft.com/office/drawing/2014/main" id="{60F42B99-AC50-4126-87EB-C1542C4E890D}"/>
              </a:ext>
            </a:extLst>
          </p:cNvPr>
          <p:cNvSpPr/>
          <p:nvPr/>
        </p:nvSpPr>
        <p:spPr>
          <a:xfrm rot="20441263">
            <a:off x="2355426" y="2961313"/>
            <a:ext cx="914400" cy="243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Šipka: doprava 95">
            <a:extLst>
              <a:ext uri="{FF2B5EF4-FFF2-40B4-BE49-F238E27FC236}">
                <a16:creationId xmlns:a16="http://schemas.microsoft.com/office/drawing/2014/main" id="{1A2924A7-2EDF-46BB-A802-1FFB32145C75}"/>
              </a:ext>
            </a:extLst>
          </p:cNvPr>
          <p:cNvSpPr/>
          <p:nvPr/>
        </p:nvSpPr>
        <p:spPr>
          <a:xfrm rot="20441263">
            <a:off x="2348023" y="3520276"/>
            <a:ext cx="1357374" cy="261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TextovéPole 97">
            <a:extLst>
              <a:ext uri="{FF2B5EF4-FFF2-40B4-BE49-F238E27FC236}">
                <a16:creationId xmlns:a16="http://schemas.microsoft.com/office/drawing/2014/main" id="{A311E90C-114D-4C33-84A2-4423DF700F81}"/>
              </a:ext>
            </a:extLst>
          </p:cNvPr>
          <p:cNvSpPr txBox="1"/>
          <p:nvPr/>
        </p:nvSpPr>
        <p:spPr>
          <a:xfrm>
            <a:off x="7699002" y="1392358"/>
            <a:ext cx="118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20kg PACK</a:t>
            </a:r>
          </a:p>
        </p:txBody>
      </p:sp>
      <p:sp>
        <p:nvSpPr>
          <p:cNvPr id="100" name="TextovéPole 99">
            <a:extLst>
              <a:ext uri="{FF2B5EF4-FFF2-40B4-BE49-F238E27FC236}">
                <a16:creationId xmlns:a16="http://schemas.microsoft.com/office/drawing/2014/main" id="{1A6A7D84-AE4E-4E4D-BFD3-E026424C1D56}"/>
              </a:ext>
            </a:extLst>
          </p:cNvPr>
          <p:cNvSpPr txBox="1"/>
          <p:nvPr/>
        </p:nvSpPr>
        <p:spPr>
          <a:xfrm>
            <a:off x="7699002" y="2139296"/>
            <a:ext cx="118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20kg PACK</a:t>
            </a:r>
          </a:p>
        </p:txBody>
      </p:sp>
      <p:sp>
        <p:nvSpPr>
          <p:cNvPr id="102" name="TextovéPole 101">
            <a:extLst>
              <a:ext uri="{FF2B5EF4-FFF2-40B4-BE49-F238E27FC236}">
                <a16:creationId xmlns:a16="http://schemas.microsoft.com/office/drawing/2014/main" id="{B2DE2B7F-AE88-4BA3-94D2-5C314EE069B6}"/>
              </a:ext>
            </a:extLst>
          </p:cNvPr>
          <p:cNvSpPr txBox="1"/>
          <p:nvPr/>
        </p:nvSpPr>
        <p:spPr>
          <a:xfrm>
            <a:off x="7699002" y="2895871"/>
            <a:ext cx="118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20kg PACK</a:t>
            </a:r>
          </a:p>
        </p:txBody>
      </p:sp>
      <p:sp>
        <p:nvSpPr>
          <p:cNvPr id="104" name="TextovéPole 103">
            <a:extLst>
              <a:ext uri="{FF2B5EF4-FFF2-40B4-BE49-F238E27FC236}">
                <a16:creationId xmlns:a16="http://schemas.microsoft.com/office/drawing/2014/main" id="{0BD42503-975B-406B-9BFF-C981625425E8}"/>
              </a:ext>
            </a:extLst>
          </p:cNvPr>
          <p:cNvSpPr txBox="1"/>
          <p:nvPr/>
        </p:nvSpPr>
        <p:spPr>
          <a:xfrm>
            <a:off x="7699002" y="3627756"/>
            <a:ext cx="118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20kg PACK</a:t>
            </a:r>
          </a:p>
        </p:txBody>
      </p:sp>
      <p:sp>
        <p:nvSpPr>
          <p:cNvPr id="106" name="TextovéPole 105">
            <a:extLst>
              <a:ext uri="{FF2B5EF4-FFF2-40B4-BE49-F238E27FC236}">
                <a16:creationId xmlns:a16="http://schemas.microsoft.com/office/drawing/2014/main" id="{81BF5BFA-9E86-4712-AFE3-C95838FFFFE6}"/>
              </a:ext>
            </a:extLst>
          </p:cNvPr>
          <p:cNvSpPr txBox="1"/>
          <p:nvPr/>
        </p:nvSpPr>
        <p:spPr>
          <a:xfrm>
            <a:off x="9406149" y="2234827"/>
            <a:ext cx="1187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   1t</a:t>
            </a:r>
          </a:p>
          <a:p>
            <a:r>
              <a:rPr lang="cs-CZ" b="1" dirty="0"/>
              <a:t>  BIG</a:t>
            </a:r>
          </a:p>
          <a:p>
            <a:r>
              <a:rPr lang="cs-CZ" sz="1800" b="1" dirty="0"/>
              <a:t> PACK</a:t>
            </a:r>
          </a:p>
        </p:txBody>
      </p:sp>
    </p:spTree>
    <p:extLst>
      <p:ext uri="{BB962C8B-B14F-4D97-AF65-F5344CB8AC3E}">
        <p14:creationId xmlns:p14="http://schemas.microsoft.com/office/powerpoint/2010/main" val="2397314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28C57114-4766-4824-B54E-01A9D984B05F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VII. Hlavní produkt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51AAFB9-CAF0-4AE3-8832-CE1B70163771}"/>
              </a:ext>
            </a:extLst>
          </p:cNvPr>
          <p:cNvSpPr txBox="1"/>
          <p:nvPr/>
        </p:nvSpPr>
        <p:spPr>
          <a:xfrm>
            <a:off x="521110" y="1406013"/>
            <a:ext cx="10923638" cy="482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</a:t>
            </a:r>
            <a:r>
              <a:rPr lang="en-US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550I: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Určen pro úpravu silnic : vstřikování pod silničními betonovými deskami,  navrženo pro rychlou a snadnou renovaci, bez velkých předcházejících příprav,  plné využití je rychle umožněno znova, v závislosti na teplotě, 2-3 hodiny pro snadné  použití, 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3-24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hodin pro  náročné použití, 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velmi vysoká pevnost v tlaku:&gt; 50 N / mm po 28 dnech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extrémně nízké smrštění </a:t>
            </a:r>
            <a:r>
              <a:rPr lang="en-GB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&lt; 0,1 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‰  </a:t>
            </a:r>
            <a:endParaRPr lang="cs-CZ" sz="18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n-US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CEMTOP 561: 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Tixotropní kotevní šroub</a:t>
            </a:r>
            <a:r>
              <a:rPr lang="cs-CZ" sz="1800" kern="12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navrženo pro upevnění kotevních šroubů do konstrukcí, tixotropní malta, vysoké vnitřní tření pro maximální fixaci, po aplikaci- krátká doba vytvrzení, vysoká pevnost tlaku 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NL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40 N/mm²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nl-NL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dnech</a:t>
            </a:r>
            <a:r>
              <a:rPr lang="nl-NL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velká pevnost v ohybu, extrémně malé smrštění: </a:t>
            </a:r>
            <a:r>
              <a:rPr lang="en-GB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0,2 ‰</a:t>
            </a:r>
            <a:endParaRPr lang="cs-CZ" sz="18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CEMTOP 565: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Vstřikovací beton pro opravu poškozených staveb: vstřikování do poškozených konstrukcí, oprava, 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</a:t>
            </a:r>
            <a:r>
              <a:rPr lang="cs-CZ" sz="1800" b="1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zpevnění, vhodně pro vstřikování pod vodou, vhodná jako krytinová podlahová malta, extrémně malé smrštění</a:t>
            </a:r>
            <a:r>
              <a:rPr lang="en-GB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&lt; 0,01 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‰, v</a:t>
            </a:r>
            <a:r>
              <a:rPr lang="cs-CZ" sz="1800" b="1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elmi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vysoká pevnost v tlaku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až</a:t>
            </a:r>
            <a:r>
              <a:rPr lang="nl-BE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82 N/mm²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velmi nízký protitlak na formy během čerpání, dobrá odolnost vůči mrazu</a:t>
            </a:r>
            <a:r>
              <a:rPr lang="en-US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max. 0,08 kg/m² - 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někdy dokonce</a:t>
            </a:r>
            <a:r>
              <a:rPr lang="en-US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0,00 kg/m²</a:t>
            </a:r>
            <a:r>
              <a:rPr lang="cs-CZ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čerpání možné až do výšky 30 metrů</a:t>
            </a:r>
            <a:endParaRPr lang="cs-CZ" sz="18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36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214FC9AC-2824-424E-AA9E-8DD4B25B37AA}"/>
              </a:ext>
            </a:extLst>
          </p:cNvPr>
          <p:cNvSpPr txBox="1"/>
          <p:nvPr/>
        </p:nvSpPr>
        <p:spPr>
          <a:xfrm>
            <a:off x="357326" y="594241"/>
            <a:ext cx="25634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500" b="1" dirty="0"/>
              <a:t>Obsah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B157D2C-9455-4FBF-9700-6A31B290DF23}"/>
              </a:ext>
            </a:extLst>
          </p:cNvPr>
          <p:cNvSpPr txBox="1"/>
          <p:nvPr/>
        </p:nvSpPr>
        <p:spPr>
          <a:xfrm>
            <a:off x="5353235" y="1242874"/>
            <a:ext cx="4252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latin typeface="Trebuchet MS" panose="020B0603020202020204" pitchFamily="34" charset="0"/>
            </a:endParaRPr>
          </a:p>
          <a:p>
            <a:pPr marL="400050" indent="-400050">
              <a:buAutoNum type="romanUcPeriod"/>
            </a:pPr>
            <a:r>
              <a:rPr lang="cs-CZ" dirty="0">
                <a:latin typeface="Trebuchet MS" panose="020B0603020202020204" pitchFamily="34" charset="0"/>
              </a:rPr>
              <a:t>Popis technologie </a:t>
            </a:r>
          </a:p>
          <a:p>
            <a:pPr marL="400050" indent="-400050">
              <a:buAutoNum type="romanUcPeriod"/>
            </a:pPr>
            <a:r>
              <a:rPr lang="cs-CZ" dirty="0">
                <a:latin typeface="Trebuchet MS" panose="020B0603020202020204" pitchFamily="34" charset="0"/>
              </a:rPr>
              <a:t>Vlastnosti a výhody technologie</a:t>
            </a:r>
          </a:p>
          <a:p>
            <a:pPr marL="400050" indent="-400050">
              <a:buAutoNum type="romanUcPeriod"/>
            </a:pPr>
            <a:r>
              <a:rPr lang="cs-CZ" dirty="0">
                <a:latin typeface="Trebuchet MS" panose="020B0603020202020204" pitchFamily="34" charset="0"/>
              </a:rPr>
              <a:t>Realizace – reference</a:t>
            </a:r>
          </a:p>
          <a:p>
            <a:pPr marL="400050" indent="-400050">
              <a:buAutoNum type="romanUcPeriod"/>
            </a:pPr>
            <a:r>
              <a:rPr lang="cs-CZ" dirty="0">
                <a:latin typeface="Trebuchet MS" panose="020B0603020202020204" pitchFamily="34" charset="0"/>
              </a:rPr>
              <a:t>Hlavní odběratelé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Vstupní materiál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Výroba a balení cementové směsi</a:t>
            </a: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Hlavní produkt</a:t>
            </a:r>
          </a:p>
          <a:p>
            <a:pPr marL="400050" indent="-400050">
              <a:buAutoNum type="romanUcPeriod"/>
            </a:pPr>
            <a:endParaRPr lang="cs-CZ" dirty="0"/>
          </a:p>
          <a:p>
            <a:pPr marL="400050" indent="-400050">
              <a:buAutoNum type="romanU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665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90E92FB-9C64-4029-A131-646B6CDF644A}"/>
              </a:ext>
            </a:extLst>
          </p:cNvPr>
          <p:cNvSpPr txBox="1"/>
          <p:nvPr/>
        </p:nvSpPr>
        <p:spPr>
          <a:xfrm>
            <a:off x="648928" y="432619"/>
            <a:ext cx="10392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I. Popis technologie - </a:t>
            </a:r>
            <a:r>
              <a:rPr lang="cs-CZ" altLang="nl-BE" sz="3000" b="1" dirty="0">
                <a:cs typeface="Arial" panose="020B0604020202020204" pitchFamily="34" charset="0"/>
              </a:rPr>
              <a:t>Různé druhy vstřikovacího betonu </a:t>
            </a:r>
            <a:endParaRPr lang="nl-BE" altLang="nl-BE" sz="3000" b="1" dirty="0">
              <a:cs typeface="Arial" panose="020B0604020202020204" pitchFamily="34" charset="0"/>
            </a:endParaRPr>
          </a:p>
          <a:p>
            <a:r>
              <a:rPr lang="cs-CZ" sz="3000" b="1" dirty="0"/>
              <a:t>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69284EB-3BD0-4501-82F2-865AB779D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28" y="2421032"/>
            <a:ext cx="11472247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cs-CZ" altLang="nl-BE" sz="2500" b="1" dirty="0">
                <a:latin typeface="Tahoma" panose="020B0604030504040204" pitchFamily="34" charset="0"/>
              </a:rPr>
              <a:t> </a:t>
            </a:r>
            <a:r>
              <a:rPr lang="cs-CZ" altLang="nl-BE" sz="2500" b="1" dirty="0">
                <a:latin typeface="Trebuchet MS" panose="020B0603020202020204" pitchFamily="34" charset="0"/>
              </a:rPr>
              <a:t>RTB</a:t>
            </a:r>
            <a:r>
              <a:rPr lang="en-US" altLang="nl-BE" sz="2500" b="1" dirty="0">
                <a:latin typeface="Trebuchet MS" panose="020B0603020202020204" pitchFamily="34" charset="0"/>
              </a:rPr>
              <a:t> 550I</a:t>
            </a:r>
            <a:r>
              <a:rPr lang="en-US" altLang="nl-BE" sz="2500" dirty="0">
                <a:latin typeface="Trebuchet MS" panose="020B0603020202020204" pitchFamily="34" charset="0"/>
              </a:rPr>
              <a:t>: </a:t>
            </a:r>
            <a:r>
              <a:rPr lang="cs-CZ" altLang="nl-BE" sz="2500" dirty="0">
                <a:latin typeface="Trebuchet MS" panose="020B0603020202020204" pitchFamily="34" charset="0"/>
              </a:rPr>
              <a:t>Určen pro úpravu silnic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nl-BE" sz="2500" b="1" dirty="0">
              <a:latin typeface="Trebuchet MS" panose="020B0603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nl-BE" sz="2500" b="1" dirty="0">
                <a:latin typeface="Trebuchet MS" panose="020B0603020202020204" pitchFamily="34" charset="0"/>
              </a:rPr>
              <a:t> RTB</a:t>
            </a:r>
            <a:r>
              <a:rPr lang="en-US" altLang="nl-BE" sz="2500" b="1" dirty="0">
                <a:latin typeface="Trebuchet MS" panose="020B0603020202020204" pitchFamily="34" charset="0"/>
              </a:rPr>
              <a:t> 561</a:t>
            </a:r>
            <a:r>
              <a:rPr lang="en-US" altLang="nl-BE" sz="2500" dirty="0">
                <a:latin typeface="Trebuchet MS" panose="020B0603020202020204" pitchFamily="34" charset="0"/>
              </a:rPr>
              <a:t>:  </a:t>
            </a:r>
            <a:r>
              <a:rPr lang="cs-CZ" altLang="nl-BE" sz="2500" dirty="0">
                <a:latin typeface="Trebuchet MS" panose="020B0603020202020204" pitchFamily="34" charset="0"/>
              </a:rPr>
              <a:t>Tixotropní kotevní šroub</a:t>
            </a:r>
            <a:endParaRPr lang="nl-BE" altLang="nl-BE" sz="2500" dirty="0">
              <a:latin typeface="Trebuchet MS" panose="020B0603020202020204" pitchFamily="34" charset="0"/>
            </a:endParaRPr>
          </a:p>
          <a:p>
            <a:pPr eaLnBrk="1" hangingPunct="1"/>
            <a:endParaRPr lang="nl-BE" altLang="nl-BE" sz="2500" dirty="0">
              <a:latin typeface="Trebuchet MS" panose="020B0603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cs-CZ" altLang="nl-BE" sz="2500" b="1" dirty="0">
                <a:latin typeface="Trebuchet MS" panose="020B0603020202020204" pitchFamily="34" charset="0"/>
              </a:rPr>
              <a:t> RTB</a:t>
            </a:r>
            <a:r>
              <a:rPr lang="en-GB" altLang="nl-BE" sz="2500" b="1" dirty="0">
                <a:latin typeface="Trebuchet MS" panose="020B0603020202020204" pitchFamily="34" charset="0"/>
              </a:rPr>
              <a:t> 565</a:t>
            </a:r>
            <a:r>
              <a:rPr lang="en-GB" altLang="nl-BE" sz="2500" dirty="0">
                <a:latin typeface="Trebuchet MS" panose="020B0603020202020204" pitchFamily="34" charset="0"/>
              </a:rPr>
              <a:t>:</a:t>
            </a:r>
            <a:r>
              <a:rPr lang="cs-CZ" altLang="nl-BE" sz="2500" dirty="0">
                <a:latin typeface="Trebuchet MS" panose="020B0603020202020204" pitchFamily="34" charset="0"/>
              </a:rPr>
              <a:t> Vstřikovací beton pro opravu poškozených staveb</a:t>
            </a:r>
            <a:endParaRPr lang="en-US" altLang="nl-BE" sz="25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60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F534F70-C14C-4E3E-B076-A261D65D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8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el 1">
            <a:extLst>
              <a:ext uri="{FF2B5EF4-FFF2-40B4-BE49-F238E27FC236}">
                <a16:creationId xmlns:a16="http://schemas.microsoft.com/office/drawing/2014/main" id="{7C759BCE-695E-4186-BC38-6827754DE7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7850" y="285750"/>
            <a:ext cx="8496300" cy="1500188"/>
          </a:xfrm>
        </p:spPr>
        <p:txBody>
          <a:bodyPr anchor="b"/>
          <a:lstStyle/>
          <a:p>
            <a:pPr eaLnBrk="1" hangingPunct="1"/>
            <a:r>
              <a:rPr lang="cs-CZ" altLang="nl-BE" sz="4500" b="1" dirty="0">
                <a:latin typeface="Tahoma" panose="020B0604030504040204" pitchFamily="34" charset="0"/>
              </a:rPr>
              <a:t>RTB</a:t>
            </a:r>
            <a:r>
              <a:rPr lang="nl-BE" altLang="nl-BE" sz="4500" b="1" dirty="0">
                <a:latin typeface="Tahoma" panose="020B0604030504040204" pitchFamily="34" charset="0"/>
              </a:rPr>
              <a:t> 550 I</a:t>
            </a:r>
            <a:br>
              <a:rPr lang="nl-BE" altLang="nl-BE" sz="4500" b="1" dirty="0">
                <a:latin typeface="Tahoma" panose="020B0604030504040204" pitchFamily="34" charset="0"/>
              </a:rPr>
            </a:br>
            <a:r>
              <a:rPr lang="cs-CZ" altLang="nl-BE" sz="3500" b="1" dirty="0">
                <a:latin typeface="Tahoma" panose="020B0604030504040204" pitchFamily="34" charset="0"/>
              </a:rPr>
              <a:t>Vstřikování silničního betonu</a:t>
            </a:r>
            <a:endParaRPr lang="nl-BE" altLang="nl-BE" sz="3500" b="1" dirty="0">
              <a:latin typeface="Tahoma" panose="020B0604030504040204" pitchFamily="34" charset="0"/>
            </a:endParaRPr>
          </a:p>
        </p:txBody>
      </p:sp>
      <p:sp>
        <p:nvSpPr>
          <p:cNvPr id="11268" name="Tijdelijke aanduiding voor tekst 3">
            <a:extLst>
              <a:ext uri="{FF2B5EF4-FFF2-40B4-BE49-F238E27FC236}">
                <a16:creationId xmlns:a16="http://schemas.microsoft.com/office/drawing/2014/main" id="{F87D096A-10C3-4C32-AE7A-42E946E3463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387600" y="2205038"/>
            <a:ext cx="7308850" cy="399256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buFont typeface="Arial" charset="0"/>
              <a:buChar char="•"/>
              <a:defRPr/>
            </a:pPr>
            <a:r>
              <a:rPr lang="nl-BE" altLang="nl-BE" sz="1600" dirty="0">
                <a:latin typeface="Tahoma" pitchFamily="34" charset="0"/>
              </a:rPr>
              <a:t> </a:t>
            </a:r>
            <a:r>
              <a:rPr lang="cs-CZ" altLang="nl-BE" sz="1600" dirty="0">
                <a:latin typeface="Trebuchet MS" panose="020B0603020202020204" pitchFamily="34" charset="0"/>
              </a:rPr>
              <a:t>Vstřikování pod silničními betonovými deskami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 marL="0" indent="0">
              <a:lnSpc>
                <a:spcPct val="200000"/>
              </a:lnSpc>
              <a:buFont typeface="Arial" charset="0"/>
              <a:buChar char="•"/>
              <a:defRPr/>
            </a:pPr>
            <a:r>
              <a:rPr lang="cs-CZ" altLang="nl-BE" sz="1600" dirty="0">
                <a:latin typeface="Trebuchet MS" panose="020B0603020202020204" pitchFamily="34" charset="0"/>
              </a:rPr>
              <a:t> Navrženo pro rychlou a snadnou renovaci</a:t>
            </a:r>
          </a:p>
          <a:p>
            <a:pPr marL="0" indent="0">
              <a:lnSpc>
                <a:spcPct val="200000"/>
              </a:lnSpc>
              <a:buFont typeface="Arial" charset="0"/>
              <a:buChar char="•"/>
              <a:defRPr/>
            </a:pPr>
            <a:r>
              <a:rPr lang="cs-CZ" altLang="nl-BE" sz="1600" dirty="0">
                <a:latin typeface="Trebuchet MS" panose="020B0603020202020204" pitchFamily="34" charset="0"/>
              </a:rPr>
              <a:t> Bez velkých předcházejících příprav</a:t>
            </a:r>
          </a:p>
          <a:p>
            <a:pPr marL="0" indent="0">
              <a:lnSpc>
                <a:spcPct val="200000"/>
              </a:lnSpc>
              <a:buFont typeface="Arial" charset="0"/>
              <a:buChar char="•"/>
              <a:defRPr/>
            </a:pPr>
            <a:r>
              <a:rPr lang="cs-CZ" altLang="nl-BE" sz="1600" dirty="0">
                <a:latin typeface="Trebuchet MS" panose="020B0603020202020204" pitchFamily="34" charset="0"/>
              </a:rPr>
              <a:t> Plné využití je rychle umožněno znova, v závislosti na teplotě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 lvl="1" eaLnBrk="1" hangingPunct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cs-CZ" altLang="nl-BE" sz="1200" b="1" dirty="0">
                <a:latin typeface="Trebuchet MS" panose="020B0603020202020204" pitchFamily="34" charset="0"/>
              </a:rPr>
              <a:t>2-3 hodiny pro snadné  použití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–"/>
              <a:defRPr/>
            </a:pPr>
            <a:r>
              <a:rPr lang="nl-BE" altLang="nl-BE" sz="1200" b="1" dirty="0">
                <a:latin typeface="Trebuchet MS" panose="020B0603020202020204" pitchFamily="34" charset="0"/>
              </a:rPr>
              <a:t>3-24 </a:t>
            </a:r>
            <a:r>
              <a:rPr lang="cs-CZ" altLang="nl-BE" sz="1200" b="1" dirty="0">
                <a:latin typeface="Trebuchet MS" panose="020B0603020202020204" pitchFamily="34" charset="0"/>
              </a:rPr>
              <a:t>hodin pro  náročné použití </a:t>
            </a:r>
            <a:endParaRPr lang="cs-CZ" altLang="nl-BE" sz="1600" dirty="0">
              <a:latin typeface="Trebuchet MS" panose="020B0603020202020204" pitchFamily="34" charset="0"/>
            </a:endParaRPr>
          </a:p>
          <a:p>
            <a:pPr marL="0" indent="0">
              <a:lnSpc>
                <a:spcPct val="200000"/>
              </a:lnSpc>
              <a:buFont typeface="Arial" charset="0"/>
              <a:buChar char="•"/>
              <a:defRPr/>
            </a:pPr>
            <a:r>
              <a:rPr lang="cs-CZ" altLang="nl-BE" sz="1600" dirty="0">
                <a:latin typeface="Trebuchet MS" panose="020B0603020202020204" pitchFamily="34" charset="0"/>
              </a:rPr>
              <a:t> </a:t>
            </a:r>
            <a:r>
              <a:rPr lang="nl-BE" altLang="nl-BE" sz="1600" dirty="0">
                <a:latin typeface="Trebuchet MS" panose="020B0603020202020204" pitchFamily="34" charset="0"/>
              </a:rPr>
              <a:t>Velmi vysoká pevnost v tlaku:&gt; 50 N / mm</a:t>
            </a:r>
            <a:r>
              <a:rPr lang="nl-NL" altLang="nl-BE" sz="1600" dirty="0">
                <a:latin typeface="Trebuchet MS" panose="020B0603020202020204" pitchFamily="34" charset="0"/>
              </a:rPr>
              <a:t>²</a:t>
            </a:r>
            <a:r>
              <a:rPr lang="nl-BE" altLang="nl-BE" sz="1600" dirty="0">
                <a:latin typeface="Trebuchet MS" panose="020B0603020202020204" pitchFamily="34" charset="0"/>
              </a:rPr>
              <a:t> po 28 dnech</a:t>
            </a:r>
            <a:endParaRPr lang="cs-CZ" altLang="nl-BE" sz="1600" dirty="0">
              <a:latin typeface="Trebuchet MS" panose="020B0603020202020204" pitchFamily="34" charset="0"/>
            </a:endParaRPr>
          </a:p>
          <a:p>
            <a:pPr marL="0" lvl="1" indent="0">
              <a:lnSpc>
                <a:spcPct val="200000"/>
              </a:lnSpc>
              <a:buFont typeface="Arial" charset="0"/>
              <a:buChar char="•"/>
              <a:defRPr/>
            </a:pPr>
            <a:r>
              <a:rPr lang="cs-CZ" altLang="nl-BE" sz="1600" dirty="0">
                <a:latin typeface="Trebuchet MS" panose="020B0603020202020204" pitchFamily="34" charset="0"/>
              </a:rPr>
              <a:t> Extrémně nízké smrštění </a:t>
            </a:r>
            <a:r>
              <a:rPr lang="en-GB" altLang="nl-BE" sz="1600" dirty="0">
                <a:latin typeface="Trebuchet MS" panose="020B0603020202020204" pitchFamily="34" charset="0"/>
              </a:rPr>
              <a:t>: &lt; 0,1 </a:t>
            </a:r>
            <a:r>
              <a:rPr lang="nl-BE" altLang="nl-BE" sz="1600" dirty="0">
                <a:latin typeface="Trebuchet MS" panose="020B0603020202020204" pitchFamily="34" charset="0"/>
              </a:rPr>
              <a:t>‰ </a:t>
            </a:r>
            <a:r>
              <a:rPr lang="en-US" altLang="nl-BE" sz="1600" dirty="0">
                <a:latin typeface="Trebuchet MS" panose="020B0603020202020204" pitchFamily="34" charset="0"/>
              </a:rPr>
              <a:t> </a:t>
            </a:r>
            <a:endParaRPr lang="nl-BE" altLang="nl-BE" sz="16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5552114-AA34-46A5-BE67-04360D75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8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el 1">
            <a:extLst>
              <a:ext uri="{FF2B5EF4-FFF2-40B4-BE49-F238E27FC236}">
                <a16:creationId xmlns:a16="http://schemas.microsoft.com/office/drawing/2014/main" id="{8097C240-DBA1-4D1D-8057-7D34AA663E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7850" y="285750"/>
            <a:ext cx="8496300" cy="1500188"/>
          </a:xfrm>
        </p:spPr>
        <p:txBody>
          <a:bodyPr anchor="b"/>
          <a:lstStyle/>
          <a:p>
            <a:pPr eaLnBrk="1" hangingPunct="1"/>
            <a:r>
              <a:rPr lang="cs-CZ" altLang="nl-BE" sz="4500" b="1" dirty="0">
                <a:latin typeface="Tahoma" panose="020B0604030504040204" pitchFamily="34" charset="0"/>
              </a:rPr>
              <a:t>RTB</a:t>
            </a:r>
            <a:r>
              <a:rPr lang="nl-BE" altLang="nl-BE" sz="4500" b="1" dirty="0">
                <a:latin typeface="Tahoma" panose="020B0604030504040204" pitchFamily="34" charset="0"/>
              </a:rPr>
              <a:t> 561</a:t>
            </a:r>
            <a:br>
              <a:rPr lang="nl-BE" altLang="nl-BE" sz="4500" b="1" dirty="0">
                <a:latin typeface="Tahoma" panose="020B0604030504040204" pitchFamily="34" charset="0"/>
              </a:rPr>
            </a:br>
            <a:r>
              <a:rPr lang="cs-CZ" altLang="nl-BE" sz="3500" b="1" dirty="0">
                <a:latin typeface="Tahoma" panose="020B0604030504040204" pitchFamily="34" charset="0"/>
              </a:rPr>
              <a:t>Ukotvení šroubů do malty</a:t>
            </a:r>
            <a:endParaRPr lang="nl-BE" altLang="nl-BE" sz="3500" b="1" dirty="0">
              <a:latin typeface="Tahoma" panose="020B0604030504040204" pitchFamily="34" charset="0"/>
            </a:endParaRPr>
          </a:p>
        </p:txBody>
      </p:sp>
      <p:sp>
        <p:nvSpPr>
          <p:cNvPr id="10244" name="Tijdelijke aanduiding voor tekst 3">
            <a:extLst>
              <a:ext uri="{FF2B5EF4-FFF2-40B4-BE49-F238E27FC236}">
                <a16:creationId xmlns:a16="http://schemas.microsoft.com/office/drawing/2014/main" id="{C6BC6A72-37F7-43A0-BF4F-995627D378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424114" y="2060576"/>
            <a:ext cx="7920037" cy="3992563"/>
          </a:xfrm>
        </p:spPr>
        <p:txBody>
          <a:bodyPr/>
          <a:lstStyle/>
          <a:p>
            <a:pPr marL="0" indent="0">
              <a:lnSpc>
                <a:spcPct val="150000"/>
              </a:lnSpc>
            </a:pPr>
            <a:r>
              <a:rPr lang="nl-BE" altLang="nl-BE" sz="1900" dirty="0">
                <a:latin typeface="Tahoma" panose="020B0604030504040204" pitchFamily="34" charset="0"/>
              </a:rPr>
              <a:t> </a:t>
            </a:r>
            <a:r>
              <a:rPr lang="cs-CZ" altLang="nl-BE" sz="1900" dirty="0">
                <a:latin typeface="Trebuchet MS" panose="020B0603020202020204" pitchFamily="34" charset="0"/>
              </a:rPr>
              <a:t>Navrženo pro upevnění kotevních šroubů do konstrukcí</a:t>
            </a:r>
            <a:endParaRPr lang="nl-BE" altLang="nl-BE" sz="19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nl-BE" altLang="nl-BE" sz="1900" dirty="0">
                <a:latin typeface="Trebuchet MS" panose="020B0603020202020204" pitchFamily="34" charset="0"/>
              </a:rPr>
              <a:t> </a:t>
            </a:r>
            <a:r>
              <a:rPr lang="cs-CZ" altLang="nl-BE" sz="1900" dirty="0">
                <a:latin typeface="Trebuchet MS" panose="020B0603020202020204" pitchFamily="34" charset="0"/>
              </a:rPr>
              <a:t>Tixotropní malta</a:t>
            </a:r>
            <a:endParaRPr lang="nl-BE" altLang="nl-BE" sz="19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nl-BE" altLang="nl-BE" sz="1900" dirty="0">
                <a:latin typeface="Trebuchet MS" panose="020B0603020202020204" pitchFamily="34" charset="0"/>
              </a:rPr>
              <a:t> </a:t>
            </a:r>
            <a:r>
              <a:rPr lang="cs-CZ" altLang="nl-BE" sz="1900" dirty="0">
                <a:latin typeface="Trebuchet MS" panose="020B0603020202020204" pitchFamily="34" charset="0"/>
              </a:rPr>
              <a:t>Vysoké vnitřní tření pro maximální fixaci</a:t>
            </a:r>
            <a:endParaRPr lang="nl-BE" altLang="nl-BE" sz="19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cs-CZ" altLang="nl-BE" sz="1900" dirty="0">
                <a:latin typeface="Trebuchet MS" panose="020B0603020202020204" pitchFamily="34" charset="0"/>
              </a:rPr>
              <a:t> Po aplikaci- krátká doba vytvrzení </a:t>
            </a:r>
          </a:p>
          <a:p>
            <a:pPr marL="0" indent="0">
              <a:lnSpc>
                <a:spcPct val="150000"/>
              </a:lnSpc>
            </a:pPr>
            <a:r>
              <a:rPr lang="cs-CZ" altLang="nl-BE" sz="1900" dirty="0">
                <a:latin typeface="Trebuchet MS" panose="020B0603020202020204" pitchFamily="34" charset="0"/>
              </a:rPr>
              <a:t> Vysoká pevnost tlaku </a:t>
            </a:r>
            <a:r>
              <a:rPr lang="nl-BE" altLang="nl-BE" sz="1900" dirty="0">
                <a:latin typeface="Trebuchet MS" panose="020B0603020202020204" pitchFamily="34" charset="0"/>
              </a:rPr>
              <a:t>(</a:t>
            </a:r>
            <a:r>
              <a:rPr lang="nl-NL" altLang="nl-BE" sz="1900" dirty="0">
                <a:latin typeface="Trebuchet MS" panose="020B0603020202020204" pitchFamily="34" charset="0"/>
              </a:rPr>
              <a:t>&gt; 40 N/mm² </a:t>
            </a:r>
            <a:r>
              <a:rPr lang="cs-CZ" altLang="nl-BE" sz="1900" dirty="0">
                <a:latin typeface="Trebuchet MS" panose="020B0603020202020204" pitchFamily="34" charset="0"/>
              </a:rPr>
              <a:t>po</a:t>
            </a:r>
            <a:r>
              <a:rPr lang="nl-NL" altLang="nl-BE" sz="1900" dirty="0">
                <a:latin typeface="Trebuchet MS" panose="020B0603020202020204" pitchFamily="34" charset="0"/>
              </a:rPr>
              <a:t> 28 </a:t>
            </a:r>
            <a:r>
              <a:rPr lang="cs-CZ" altLang="nl-BE" sz="1900" dirty="0">
                <a:latin typeface="Trebuchet MS" panose="020B0603020202020204" pitchFamily="34" charset="0"/>
              </a:rPr>
              <a:t>dnech</a:t>
            </a:r>
            <a:r>
              <a:rPr lang="nl-NL" altLang="nl-BE" sz="1900" dirty="0">
                <a:latin typeface="Trebuchet MS" panose="020B0603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</a:pPr>
            <a:r>
              <a:rPr lang="nl-BE" altLang="nl-BE" sz="1900" dirty="0">
                <a:latin typeface="Trebuchet MS" panose="020B0603020202020204" pitchFamily="34" charset="0"/>
              </a:rPr>
              <a:t> </a:t>
            </a:r>
            <a:r>
              <a:rPr lang="cs-CZ" altLang="nl-BE" sz="1900" dirty="0">
                <a:latin typeface="Trebuchet MS" panose="020B0603020202020204" pitchFamily="34" charset="0"/>
              </a:rPr>
              <a:t>Velká pevnost v ohybu</a:t>
            </a:r>
            <a:endParaRPr lang="nl-BE" altLang="nl-BE" sz="19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cs-CZ" altLang="nl-BE" sz="1900" dirty="0">
                <a:latin typeface="Trebuchet MS" panose="020B0603020202020204" pitchFamily="34" charset="0"/>
              </a:rPr>
              <a:t>Extrémně malé smrštění: </a:t>
            </a:r>
            <a:r>
              <a:rPr lang="en-GB" altLang="nl-BE" sz="1900" dirty="0">
                <a:latin typeface="Trebuchet MS" panose="020B0603020202020204" pitchFamily="34" charset="0"/>
              </a:rPr>
              <a:t>0,2 ‰</a:t>
            </a:r>
            <a:endParaRPr lang="nl-BE" altLang="nl-BE" sz="19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3D8B8BE-DA12-41DE-9B82-A0E9DAAD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8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el 1">
            <a:extLst>
              <a:ext uri="{FF2B5EF4-FFF2-40B4-BE49-F238E27FC236}">
                <a16:creationId xmlns:a16="http://schemas.microsoft.com/office/drawing/2014/main" id="{74CDC3F5-00A9-421F-9079-80045C502D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7850" y="285750"/>
            <a:ext cx="8496300" cy="1500188"/>
          </a:xfrm>
        </p:spPr>
        <p:txBody>
          <a:bodyPr anchor="b"/>
          <a:lstStyle/>
          <a:p>
            <a:pPr eaLnBrk="1" hangingPunct="1"/>
            <a:r>
              <a:rPr lang="cs-CZ" altLang="nl-BE" sz="4500" b="1" dirty="0">
                <a:latin typeface="Tahoma" panose="020B0604030504040204" pitchFamily="34" charset="0"/>
              </a:rPr>
              <a:t>RTB</a:t>
            </a:r>
            <a:r>
              <a:rPr lang="nl-BE" altLang="nl-BE" sz="4500" b="1" dirty="0">
                <a:latin typeface="Tahoma" panose="020B0604030504040204" pitchFamily="34" charset="0"/>
              </a:rPr>
              <a:t> 565</a:t>
            </a:r>
            <a:br>
              <a:rPr lang="nl-BE" altLang="nl-BE" sz="4500" b="1" dirty="0">
                <a:latin typeface="Tahoma" panose="020B0604030504040204" pitchFamily="34" charset="0"/>
              </a:rPr>
            </a:br>
            <a:r>
              <a:rPr lang="cs-CZ" altLang="nl-BE" sz="3700" b="1" dirty="0">
                <a:latin typeface="Tahoma" panose="020B0604030504040204" pitchFamily="34" charset="0"/>
              </a:rPr>
              <a:t>Vstřikovací beton- typ</a:t>
            </a:r>
            <a:r>
              <a:rPr lang="nl-BE" altLang="nl-BE" sz="3700" b="1" dirty="0">
                <a:latin typeface="Tahoma" panose="020B0604030504040204" pitchFamily="34" charset="0"/>
              </a:rPr>
              <a:t> Prepack</a:t>
            </a:r>
          </a:p>
        </p:txBody>
      </p:sp>
      <p:sp>
        <p:nvSpPr>
          <p:cNvPr id="15364" name="Tijdelijke aanduiding voor tekst 3">
            <a:extLst>
              <a:ext uri="{FF2B5EF4-FFF2-40B4-BE49-F238E27FC236}">
                <a16:creationId xmlns:a16="http://schemas.microsoft.com/office/drawing/2014/main" id="{6F0D6459-E39B-42D6-9295-C2662C383D8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992313" y="1989138"/>
            <a:ext cx="8280400" cy="399256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</a:pPr>
            <a:r>
              <a:rPr lang="nl-BE" altLang="nl-BE" sz="2000" dirty="0">
                <a:latin typeface="Tahoma" panose="020B0604030504040204" pitchFamily="34" charset="0"/>
              </a:rPr>
              <a:t> </a:t>
            </a:r>
            <a:r>
              <a:rPr lang="cs-CZ" altLang="nl-BE" sz="2000" dirty="0">
                <a:latin typeface="Trebuchet MS" panose="020B0603020202020204" pitchFamily="34" charset="0"/>
              </a:rPr>
              <a:t>Vstřikování do poškozených konstrukcí</a:t>
            </a:r>
            <a:endParaRPr lang="nl-BE" altLang="nl-BE" sz="2000" dirty="0">
              <a:latin typeface="Trebuchet MS" panose="020B060302020202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cs-CZ" altLang="nl-BE" sz="1800" dirty="0">
                <a:latin typeface="Trebuchet MS" panose="020B0603020202020204" pitchFamily="34" charset="0"/>
              </a:rPr>
              <a:t>oprava</a:t>
            </a:r>
            <a:endParaRPr lang="nl-BE" altLang="nl-BE" sz="1800" dirty="0">
              <a:latin typeface="Trebuchet MS" panose="020B060302020202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nl-BE" altLang="nl-BE" sz="1800" dirty="0">
                <a:latin typeface="Trebuchet MS" panose="020B0603020202020204" pitchFamily="34" charset="0"/>
              </a:rPr>
              <a:t>renov</a:t>
            </a:r>
            <a:r>
              <a:rPr lang="cs-CZ" altLang="nl-BE" sz="1800" dirty="0" err="1">
                <a:latin typeface="Trebuchet MS" panose="020B0603020202020204" pitchFamily="34" charset="0"/>
              </a:rPr>
              <a:t>ace</a:t>
            </a:r>
            <a:endParaRPr lang="nl-BE" altLang="nl-BE" sz="1800" dirty="0">
              <a:latin typeface="Trebuchet MS" panose="020B060302020202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cs-CZ" altLang="nl-BE" sz="1800" dirty="0">
                <a:latin typeface="Trebuchet MS" panose="020B0603020202020204" pitchFamily="34" charset="0"/>
              </a:rPr>
              <a:t>zpevnění</a:t>
            </a:r>
            <a:endParaRPr lang="nl-BE" altLang="nl-BE" sz="18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20000"/>
              </a:lnSpc>
            </a:pPr>
            <a:r>
              <a:rPr lang="cs-CZ" altLang="nl-BE" sz="2000" dirty="0">
                <a:latin typeface="Trebuchet MS" panose="020B0603020202020204" pitchFamily="34" charset="0"/>
              </a:rPr>
              <a:t> Vhodně pro vstřikování pod vodou</a:t>
            </a:r>
          </a:p>
          <a:p>
            <a:pPr marL="0" indent="0">
              <a:lnSpc>
                <a:spcPct val="120000"/>
              </a:lnSpc>
            </a:pPr>
            <a:r>
              <a:rPr lang="cs-CZ" altLang="nl-BE" sz="2000" dirty="0">
                <a:latin typeface="Trebuchet MS" panose="020B0603020202020204" pitchFamily="34" charset="0"/>
              </a:rPr>
              <a:t> Vhodná jako krytinová podlahová malta</a:t>
            </a:r>
          </a:p>
          <a:p>
            <a:pPr marL="0" indent="0">
              <a:lnSpc>
                <a:spcPct val="120000"/>
              </a:lnSpc>
            </a:pPr>
            <a:r>
              <a:rPr lang="cs-CZ" altLang="nl-BE" sz="2000" dirty="0">
                <a:latin typeface="Trebuchet MS" panose="020B0603020202020204" pitchFamily="34" charset="0"/>
              </a:rPr>
              <a:t> Extrémně malé smrštění</a:t>
            </a:r>
            <a:r>
              <a:rPr lang="en-GB" altLang="nl-BE" sz="2000" dirty="0">
                <a:latin typeface="Trebuchet MS" panose="020B0603020202020204" pitchFamily="34" charset="0"/>
              </a:rPr>
              <a:t>: &lt; 0,01 </a:t>
            </a:r>
            <a:r>
              <a:rPr lang="nl-BE" altLang="nl-BE" sz="2000" dirty="0">
                <a:latin typeface="Trebuchet MS" panose="020B0603020202020204" pitchFamily="34" charset="0"/>
              </a:rPr>
              <a:t>‰ </a:t>
            </a:r>
          </a:p>
          <a:p>
            <a:pPr marL="0" indent="0">
              <a:lnSpc>
                <a:spcPct val="120000"/>
              </a:lnSpc>
            </a:pPr>
            <a:r>
              <a:rPr lang="nl-BE" altLang="nl-BE" sz="2000" dirty="0">
                <a:latin typeface="Trebuchet MS" panose="020B0603020202020204" pitchFamily="34" charset="0"/>
              </a:rPr>
              <a:t> </a:t>
            </a:r>
            <a:r>
              <a:rPr lang="cs-CZ" altLang="nl-BE" sz="2000" dirty="0">
                <a:latin typeface="Trebuchet MS" panose="020B0603020202020204" pitchFamily="34" charset="0"/>
              </a:rPr>
              <a:t>Velmi vysoká pevnost v tlaku</a:t>
            </a:r>
            <a:r>
              <a:rPr lang="nl-BE" altLang="nl-BE" sz="2000" dirty="0">
                <a:latin typeface="Trebuchet MS" panose="020B0603020202020204" pitchFamily="34" charset="0"/>
              </a:rPr>
              <a:t>: </a:t>
            </a:r>
            <a:r>
              <a:rPr lang="cs-CZ" altLang="nl-BE" sz="2000" dirty="0">
                <a:latin typeface="Trebuchet MS" panose="020B0603020202020204" pitchFamily="34" charset="0"/>
              </a:rPr>
              <a:t>až</a:t>
            </a:r>
            <a:r>
              <a:rPr lang="nl-BE" altLang="nl-BE" sz="2000" dirty="0">
                <a:latin typeface="Trebuchet MS" panose="020B0603020202020204" pitchFamily="34" charset="0"/>
              </a:rPr>
              <a:t> 82 N/mm²</a:t>
            </a:r>
          </a:p>
          <a:p>
            <a:pPr marL="0" indent="0">
              <a:lnSpc>
                <a:spcPct val="120000"/>
              </a:lnSpc>
            </a:pPr>
            <a:r>
              <a:rPr lang="en-US" altLang="nl-BE" sz="2000" dirty="0">
                <a:latin typeface="Trebuchet MS" panose="020B0603020202020204" pitchFamily="34" charset="0"/>
              </a:rPr>
              <a:t> </a:t>
            </a:r>
            <a:r>
              <a:rPr lang="cs-CZ" altLang="nl-BE" sz="2000" dirty="0">
                <a:latin typeface="Trebuchet MS" panose="020B0603020202020204" pitchFamily="34" charset="0"/>
              </a:rPr>
              <a:t>Velmi nízký protitlak na formy během čerpání</a:t>
            </a:r>
            <a:endParaRPr lang="en-US" altLang="nl-BE" sz="20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20000"/>
              </a:lnSpc>
            </a:pPr>
            <a:r>
              <a:rPr lang="en-US" altLang="nl-BE" sz="2000" dirty="0">
                <a:latin typeface="Trebuchet MS" panose="020B0603020202020204" pitchFamily="34" charset="0"/>
              </a:rPr>
              <a:t> </a:t>
            </a:r>
            <a:r>
              <a:rPr lang="cs-CZ" altLang="nl-BE" sz="2000" dirty="0">
                <a:latin typeface="Trebuchet MS" panose="020B0603020202020204" pitchFamily="34" charset="0"/>
              </a:rPr>
              <a:t>Dobrá odolnost vůči mrazu</a:t>
            </a:r>
            <a:r>
              <a:rPr lang="en-US" altLang="nl-BE" sz="2000" dirty="0">
                <a:latin typeface="Trebuchet MS" panose="020B0603020202020204" pitchFamily="34" charset="0"/>
              </a:rPr>
              <a:t>: max. 0,08 kg/m² - </a:t>
            </a:r>
            <a:r>
              <a:rPr lang="cs-CZ" altLang="nl-BE" sz="2000" dirty="0">
                <a:latin typeface="Trebuchet MS" panose="020B0603020202020204" pitchFamily="34" charset="0"/>
              </a:rPr>
              <a:t>někdy dokonce</a:t>
            </a:r>
            <a:r>
              <a:rPr lang="en-US" altLang="nl-BE" sz="2000" dirty="0">
                <a:latin typeface="Trebuchet MS" panose="020B0603020202020204" pitchFamily="34" charset="0"/>
              </a:rPr>
              <a:t> 0,00 kg/m²</a:t>
            </a:r>
          </a:p>
          <a:p>
            <a:pPr marL="0" indent="0">
              <a:lnSpc>
                <a:spcPct val="120000"/>
              </a:lnSpc>
            </a:pPr>
            <a:r>
              <a:rPr lang="en-US" altLang="nl-BE" sz="2000" dirty="0">
                <a:latin typeface="Trebuchet MS" panose="020B0603020202020204" pitchFamily="34" charset="0"/>
              </a:rPr>
              <a:t> </a:t>
            </a:r>
            <a:r>
              <a:rPr lang="cs-CZ" altLang="nl-BE" sz="2000" dirty="0">
                <a:latin typeface="Trebuchet MS" panose="020B0603020202020204" pitchFamily="34" charset="0"/>
              </a:rPr>
              <a:t>Čerpání možné až do výšky 30 metrů</a:t>
            </a:r>
            <a:endParaRPr lang="nl-BE" altLang="nl-BE" sz="20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II. Vlastnosti a výhody technologie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564A1C-BDC5-4BA3-90B8-0D6AF514AA7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Velmi malé smrštění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 Velmi vysoká pevnost v tlaku, pevnost v ohybu a rozdělení síly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nl-BE" altLang="nl-BE" sz="1600" dirty="0">
                <a:latin typeface="Trebuchet MS" panose="020B0603020202020204" pitchFamily="34" charset="0"/>
              </a:rPr>
              <a:t> </a:t>
            </a:r>
            <a:r>
              <a:rPr lang="cs-CZ" altLang="nl-BE" sz="1600" dirty="0">
                <a:latin typeface="Trebuchet MS" panose="020B0603020202020204" pitchFamily="34" charset="0"/>
              </a:rPr>
              <a:t>Vysoká odolnost vůči opotřebení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 </a:t>
            </a:r>
            <a:r>
              <a:rPr lang="cs-CZ" altLang="nl-BE" sz="1600" u="sng" dirty="0">
                <a:latin typeface="Trebuchet MS" panose="020B0603020202020204" pitchFamily="34" charset="0"/>
              </a:rPr>
              <a:t>Nízké emise CO2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 Dobrá odolnost proti mrazu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 </a:t>
            </a:r>
            <a:r>
              <a:rPr lang="cs-CZ" altLang="cs-CZ" sz="1600" dirty="0">
                <a:latin typeface="Trebuchet MS" panose="020B0603020202020204" pitchFamily="34" charset="0"/>
              </a:rPr>
              <a:t>Velmi nízký protitlak na formy během čerpání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 Provoz na konstrukcích je možný i při práci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 Menší počet pracovníků - &gt; snížení nákladů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Nižší teplota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u="sng" dirty="0">
                <a:latin typeface="Trebuchet MS" panose="020B0603020202020204" pitchFamily="34" charset="0"/>
              </a:rPr>
              <a:t>Výroba a </a:t>
            </a:r>
            <a:r>
              <a:rPr lang="cs-CZ" altLang="nl-BE" sz="1600" u="sng" dirty="0" err="1">
                <a:latin typeface="Trebuchet MS" panose="020B0603020202020204" pitchFamily="34" charset="0"/>
              </a:rPr>
              <a:t>použitie</a:t>
            </a:r>
            <a:r>
              <a:rPr lang="cs-CZ" altLang="nl-BE" sz="1600" u="sng" dirty="0">
                <a:latin typeface="Trebuchet MS" panose="020B0603020202020204" pitchFamily="34" charset="0"/>
              </a:rPr>
              <a:t> betonového recyklátu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lang="cs-CZ" altLang="cs-CZ" sz="1600" dirty="0"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4500" b="1" dirty="0">
              <a:latin typeface="Tahoma" panose="020B0604030504040204" pitchFamily="34" charset="0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E34FEC17-66AA-45EF-842D-458BE7F84BED}"/>
              </a:ext>
            </a:extLst>
          </p:cNvPr>
          <p:cNvSpPr txBox="1">
            <a:spLocks/>
          </p:cNvSpPr>
          <p:nvPr/>
        </p:nvSpPr>
        <p:spPr>
          <a:xfrm>
            <a:off x="5896897" y="1590367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Beton s menším množstvím cementu, ale větší pevností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Materiál lze smíchat na místě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Lze použít na místech, které jsou obtížně dostupné běžnou dopravou (moře, tunely,..)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Čerpání až do výšky 30 metrů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Nevyžaduje demolice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Bez povrchové úpravy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Vhodné pro renovaci velkých ploch bez spojů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nl-BE" sz="1600" dirty="0">
                <a:latin typeface="Trebuchet MS" panose="020B0603020202020204" pitchFamily="34" charset="0"/>
              </a:rPr>
              <a:t>Nákladově efektivní</a:t>
            </a:r>
            <a:endParaRPr lang="nl-BE" altLang="nl-BE" sz="16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Úpravy pod vodou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cs-CZ" altLang="cs-CZ" sz="1600" dirty="0">
                <a:latin typeface="Trebuchet MS" panose="020B0603020202020204" pitchFamily="34" charset="0"/>
              </a:rPr>
              <a:t>Menší hluk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3404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II. Vlastnosti a výhody technologie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564A1C-BDC5-4BA3-90B8-0D6AF514AA7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199" y="1600200"/>
            <a:ext cx="10382435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3000" dirty="0">
                <a:latin typeface="Trebuchet MS" panose="020B0603020202020204" pitchFamily="34" charset="0"/>
              </a:rPr>
              <a:t>Environmentální benefity: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cs-CZ" altLang="cs-CZ" sz="1600" dirty="0">
              <a:latin typeface="Trebuchet MS" panose="020B0603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AutoNum type="alphaLcParenR"/>
            </a:pPr>
            <a:r>
              <a:rPr lang="cs-CZ" altLang="nl-BE" sz="2000" dirty="0">
                <a:latin typeface="Trebuchet MS" panose="020B0603020202020204" pitchFamily="34" charset="0"/>
              </a:rPr>
              <a:t>Obsah cementu ve směsi do 30%, z čehož vyplývají nižší emise CO2 při tuhnutí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AutoNum type="alphaLcParenR"/>
            </a:pPr>
            <a:r>
              <a:rPr lang="cs-CZ" altLang="nl-BE" sz="2000" dirty="0">
                <a:latin typeface="Trebuchet MS" panose="020B0603020202020204" pitchFamily="34" charset="0"/>
              </a:rPr>
              <a:t>Recyklace  </a:t>
            </a:r>
            <a:r>
              <a:rPr lang="cs-CZ" altLang="nl-BE" sz="2000" dirty="0" err="1">
                <a:latin typeface="Trebuchet MS" panose="020B0603020202020204" pitchFamily="34" charset="0"/>
              </a:rPr>
              <a:t>stavebnej</a:t>
            </a:r>
            <a:r>
              <a:rPr lang="cs-CZ" altLang="nl-BE" sz="2000" dirty="0">
                <a:latin typeface="Trebuchet MS" panose="020B0603020202020204" pitchFamily="34" charset="0"/>
              </a:rPr>
              <a:t> </a:t>
            </a:r>
            <a:r>
              <a:rPr lang="cs-CZ" altLang="nl-BE" sz="2000" dirty="0" err="1">
                <a:latin typeface="Trebuchet MS" panose="020B0603020202020204" pitchFamily="34" charset="0"/>
              </a:rPr>
              <a:t>sute</a:t>
            </a:r>
            <a:r>
              <a:rPr lang="cs-CZ" altLang="nl-BE" sz="2000" dirty="0">
                <a:latin typeface="Trebuchet MS" panose="020B0603020202020204" pitchFamily="34" charset="0"/>
              </a:rPr>
              <a:t> – využití betonové drti ve frakci 0-65mm – opětovné využití materiálu. Obsah recyklátu ve směsi je do 25%. Předpokládaný roční objem použitého recyklátu je na úrovni cca 3.000 tun.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cs-CZ" altLang="cs-CZ" sz="1600" dirty="0">
              <a:latin typeface="Tahoma" panose="020B060403050404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4500" b="1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6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5CADACD-1CC6-4FDC-8ED8-C1EAB43DB4D6}"/>
              </a:ext>
            </a:extLst>
          </p:cNvPr>
          <p:cNvSpPr txBox="1"/>
          <p:nvPr/>
        </p:nvSpPr>
        <p:spPr>
          <a:xfrm>
            <a:off x="648929" y="432619"/>
            <a:ext cx="593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III. Realizace - reference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670933-6880-4104-9FB9-4C9D8C55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61" y="986617"/>
            <a:ext cx="4789957" cy="35880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C31F1A-A806-42E0-A3F8-BB66E54A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220" y="984432"/>
            <a:ext cx="4789958" cy="35924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5DDD3DF-254B-49A5-A588-FD8CE2FF6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380" y="4686733"/>
            <a:ext cx="6413679" cy="17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784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2759</TotalTime>
  <Words>865</Words>
  <Application>Microsoft Office PowerPoint</Application>
  <PresentationFormat>Širokouhlá</PresentationFormat>
  <Paragraphs>142</Paragraphs>
  <Slides>18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Motiv Office</vt:lpstr>
      <vt:lpstr>CEMTOP VSTŘIKOVACÍ BETONOVÁ EKOLOGICKÁ SMĚS</vt:lpstr>
      <vt:lpstr>Prezentácia programu PowerPoint</vt:lpstr>
      <vt:lpstr>Prezentácia programu PowerPoint</vt:lpstr>
      <vt:lpstr>RTB 550 I Vstřikování silničního betonu</vt:lpstr>
      <vt:lpstr>RTB 561 Ukotvení šroubů do malty</vt:lpstr>
      <vt:lpstr>RTB 565 Vstřikovací beton- typ Prepack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CEMTOP</dc:title>
  <dc:creator>Tomáš Fabrický</dc:creator>
  <cp:lastModifiedBy>Peter Leskovsky</cp:lastModifiedBy>
  <cp:revision>13</cp:revision>
  <cp:lastPrinted>2020-09-14T14:02:00Z</cp:lastPrinted>
  <dcterms:created xsi:type="dcterms:W3CDTF">2020-09-09T08:33:41Z</dcterms:created>
  <dcterms:modified xsi:type="dcterms:W3CDTF">2024-09-29T11:27:09Z</dcterms:modified>
</cp:coreProperties>
</file>